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2" r:id="rId2"/>
    <p:sldId id="344" r:id="rId3"/>
    <p:sldId id="352" r:id="rId4"/>
    <p:sldId id="364" r:id="rId5"/>
    <p:sldId id="346" r:id="rId6"/>
    <p:sldId id="345" r:id="rId7"/>
    <p:sldId id="353" r:id="rId8"/>
    <p:sldId id="348" r:id="rId9"/>
    <p:sldId id="350" r:id="rId10"/>
    <p:sldId id="363" r:id="rId11"/>
  </p:sldIdLst>
  <p:sldSz cx="24384000" cy="13716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25">
          <p15:clr>
            <a:srgbClr val="A4A3A4"/>
          </p15:clr>
        </p15:guide>
        <p15:guide id="4" orient="horz" pos="7132">
          <p15:clr>
            <a:srgbClr val="A4A3A4"/>
          </p15:clr>
        </p15:guide>
        <p15:guide id="5" orient="horz" pos="1190">
          <p15:clr>
            <a:srgbClr val="A4A3A4"/>
          </p15:clr>
        </p15:guide>
        <p15:guide id="6" orient="horz" pos="7767">
          <p15:clr>
            <a:srgbClr val="A4A3A4"/>
          </p15:clr>
        </p15:guide>
        <p15:guide id="7" orient="horz" pos="8176">
          <p15:clr>
            <a:srgbClr val="A4A3A4"/>
          </p15:clr>
        </p15:guide>
        <p15:guide id="8" pos="1375">
          <p15:clr>
            <a:srgbClr val="A4A3A4"/>
          </p15:clr>
        </p15:guide>
        <p15:guide id="9" pos="13894">
          <p15:clr>
            <a:srgbClr val="A4A3A4"/>
          </p15:clr>
        </p15:guide>
        <p15:guide id="10" pos="513">
          <p15:clr>
            <a:srgbClr val="A4A3A4"/>
          </p15:clr>
        </p15:guide>
        <p15:guide id="11" pos="14801">
          <p15:clr>
            <a:srgbClr val="A4A3A4"/>
          </p15:clr>
        </p15:guide>
        <p15:guide id="12" pos="8587">
          <p15:clr>
            <a:srgbClr val="A4A3A4"/>
          </p15:clr>
        </p15:guide>
        <p15:guide id="13" pos="67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A3E8"/>
    <a:srgbClr val="5873B3"/>
    <a:srgbClr val="7FB6F0"/>
    <a:srgbClr val="C2CDD6"/>
    <a:srgbClr val="DDD9C3"/>
    <a:srgbClr val="637DB8"/>
    <a:srgbClr val="8BD2FD"/>
    <a:srgbClr val="66FFFF"/>
    <a:srgbClr val="82EDB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1" autoAdjust="0"/>
    <p:restoredTop sz="97059" autoAdjust="0"/>
  </p:normalViewPr>
  <p:slideViewPr>
    <p:cSldViewPr>
      <p:cViewPr varScale="1">
        <p:scale>
          <a:sx n="44" d="100"/>
          <a:sy n="44" d="100"/>
        </p:scale>
        <p:origin x="163" y="77"/>
      </p:cViewPr>
      <p:guideLst>
        <p:guide orient="horz" pos="2160"/>
        <p:guide pos="2880"/>
        <p:guide orient="horz" pos="1825"/>
        <p:guide orient="horz" pos="7132"/>
        <p:guide orient="horz" pos="1190"/>
        <p:guide orient="horz" pos="7767"/>
        <p:guide orient="horz" pos="8176"/>
        <p:guide pos="1375"/>
        <p:guide pos="13894"/>
        <p:guide pos="513"/>
        <p:guide pos="14801"/>
        <p:guide pos="8587"/>
        <p:guide pos="6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B391C-E4B8-4F7A-B82C-DEE864B0B456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 smtClean="0"/>
              <a:t>01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8B8F7-642F-4874-A191-017A2D3625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9007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371B-552F-4327-8E5D-0BD6555B45D0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 smtClean="0"/>
              <a:t>01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D0F2C-8AA9-4449-A981-116695379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31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93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07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9706626" y="12442095"/>
            <a:ext cx="4114800" cy="365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zh-CN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>
            <a:spLocks noChangeArrowheads="1"/>
          </p:cNvSpPr>
          <p:nvPr userDrawn="1"/>
        </p:nvSpPr>
        <p:spPr bwMode="auto">
          <a:xfrm>
            <a:off x="8153400" y="11430000"/>
            <a:ext cx="7221252" cy="66255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企业数据服务引领者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| 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股票代码：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835768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" y="-7620"/>
            <a:ext cx="24384000" cy="136921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99" r="10571"/>
          <a:stretch/>
        </p:blipFill>
        <p:spPr>
          <a:xfrm>
            <a:off x="0" y="9205408"/>
            <a:ext cx="24384000" cy="45105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99" r="10571"/>
          <a:stretch/>
        </p:blipFill>
        <p:spPr>
          <a:xfrm>
            <a:off x="0" y="-7620"/>
            <a:ext cx="6394513" cy="10160860"/>
          </a:xfrm>
          <a:prstGeom prst="rect">
            <a:avLst/>
          </a:prstGeom>
        </p:spPr>
      </p:pic>
      <p:pic>
        <p:nvPicPr>
          <p:cNvPr id="13" name="Picture 2" descr="C:\Users\UI\Desktop\中数logo\logo-中数智汇-返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0" y="1241376"/>
            <a:ext cx="3944093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 userDrawn="1"/>
        </p:nvSpPr>
        <p:spPr>
          <a:xfrm>
            <a:off x="814736" y="1817440"/>
            <a:ext cx="22681852" cy="45719"/>
          </a:xfrm>
          <a:prstGeom prst="roundRect">
            <a:avLst>
              <a:gd name="adj" fmla="val 50000"/>
            </a:avLst>
          </a:prstGeom>
          <a:solidFill>
            <a:srgbClr val="5873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5684" y="12969388"/>
            <a:ext cx="21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www.bidata.com.cn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 descr="C:\Users\UI\Desktop\中数logo\logo-中数智汇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000" y="377280"/>
            <a:ext cx="2303588" cy="67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rgbClr val="587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814736" y="1817440"/>
            <a:ext cx="22681852" cy="457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C:\Users\UI\Desktop\中数logo\logo-中数智汇-返白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000" y="377280"/>
            <a:ext cx="2303588" cy="67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655684" y="12969388"/>
            <a:ext cx="21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www.bidata.com.cn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1"/>
            <a:ext cx="21031200" cy="87026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1"/>
          </a:xfrm>
          <a:prstGeom prst="rect">
            <a:avLst/>
          </a:prstGeom>
        </p:spPr>
        <p:txBody>
          <a:bodyPr/>
          <a:lstStyle/>
          <a:p>
            <a:fld id="{682E915B-DC58-480A-B677-2066CE4767B1}" type="datetimeFigureOut">
              <a:rPr lang="zh-CN" altLang="en-US" smtClean="0"/>
              <a:t>2018/1/22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01"/>
            <a:ext cx="5486400" cy="730251"/>
          </a:xfrm>
          <a:prstGeom prst="rect">
            <a:avLst/>
          </a:prstGeom>
        </p:spPr>
        <p:txBody>
          <a:bodyPr/>
          <a:lstStyle/>
          <a:p>
            <a:fld id="{C6EE2A7C-7B16-4332-8C31-B9B15247CC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1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26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5" r:id="rId2"/>
    <p:sldLayoutId id="2147483656" r:id="rId3"/>
    <p:sldLayoutId id="2147483659" r:id="rId4"/>
    <p:sldLayoutId id="214748366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36" Type="http://schemas.openxmlformats.org/officeDocument/2006/relationships/image" Target="../media/image7.png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image" Target="../media/image6.tiff"/><Relationship Id="rId8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/>
          <p:cNvSpPr>
            <a:spLocks noChangeArrowheads="1"/>
          </p:cNvSpPr>
          <p:nvPr/>
        </p:nvSpPr>
        <p:spPr bwMode="auto">
          <a:xfrm>
            <a:off x="4019092" y="4721275"/>
            <a:ext cx="16345816" cy="300082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“235</a:t>
            </a:r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号文</a:t>
            </a:r>
            <a:r>
              <a:rPr lang="en-US" altLang="zh-CN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”</a:t>
            </a:r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数据解读方案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核心：“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Beneficial Ownership”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的识别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A3611F8-85FB-4072-A4C6-90C3548A91B6}"/>
              </a:ext>
            </a:extLst>
          </p:cNvPr>
          <p:cNvCxnSpPr>
            <a:cxnSpLocks/>
          </p:cNvCxnSpPr>
          <p:nvPr/>
        </p:nvCxnSpPr>
        <p:spPr>
          <a:xfrm>
            <a:off x="5855296" y="6665491"/>
            <a:ext cx="131774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/>
          <p:cNvSpPr>
            <a:spLocks noChangeArrowheads="1"/>
          </p:cNvSpPr>
          <p:nvPr/>
        </p:nvSpPr>
        <p:spPr bwMode="auto">
          <a:xfrm>
            <a:off x="4019092" y="6078716"/>
            <a:ext cx="16345816" cy="155856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9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4735" y="763608"/>
            <a:ext cx="3456385" cy="981823"/>
          </a:xfrm>
          <a:prstGeom prst="rect">
            <a:avLst/>
          </a:prstGeom>
          <a:solidFill>
            <a:srgbClr val="80A3E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反洗</a:t>
            </a:r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钱解决方案</a:t>
            </a:r>
            <a:endParaRPr lang="en-US" altLang="zh-CN" sz="3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759607" y="830367"/>
            <a:ext cx="2081031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政策重点摘要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14735" y="2105472"/>
            <a:ext cx="2081031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中国人民银行关于加强反洗钱客户身份识别有关工作的通知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4736" y="3347617"/>
            <a:ext cx="22507309" cy="8766967"/>
          </a:xfrm>
          <a:prstGeom prst="rect">
            <a:avLst/>
          </a:prstGeom>
          <a:noFill/>
          <a:ln>
            <a:solidFill>
              <a:srgbClr val="80A3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31"/>
          <p:cNvSpPr/>
          <p:nvPr/>
        </p:nvSpPr>
        <p:spPr>
          <a:xfrm>
            <a:off x="845571" y="3347616"/>
            <a:ext cx="22476474" cy="8766967"/>
          </a:xfrm>
          <a:prstGeom prst="roundRect">
            <a:avLst>
              <a:gd name="adj" fmla="val 0"/>
            </a:avLst>
          </a:prstGeom>
          <a:solidFill>
            <a:srgbClr val="E5EEFB">
              <a:alpha val="38039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7950" y="3905674"/>
            <a:ext cx="21413202" cy="5832648"/>
            <a:chOff x="1345618" y="3689648"/>
            <a:chExt cx="14518790" cy="5832648"/>
          </a:xfrm>
        </p:grpSpPr>
        <p:sp>
          <p:nvSpPr>
            <p:cNvPr id="6" name="标题 1"/>
            <p:cNvSpPr txBox="1">
              <a:spLocks/>
            </p:cNvSpPr>
            <p:nvPr/>
          </p:nvSpPr>
          <p:spPr>
            <a:xfrm>
              <a:off x="1345619" y="3689648"/>
              <a:ext cx="14464049" cy="9623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有效开展非自然人客户的身份识别，提高受益所有人信息透明度，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防范复杂股权或者控制权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导致的洗钱和恐怖融资风险。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标题 1"/>
            <p:cNvSpPr txBox="1">
              <a:spLocks/>
            </p:cNvSpPr>
            <p:nvPr/>
          </p:nvSpPr>
          <p:spPr>
            <a:xfrm>
              <a:off x="1345618" y="5129808"/>
              <a:ext cx="14464049" cy="14339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义务机构应当从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可靠途径、以可靠方式获取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相关信息或数据，识别非自然人客户受益所有人，并在业务存续期间，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持续关注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受益所有          人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信息变更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的情况。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标题 1"/>
            <p:cNvSpPr txBox="1">
              <a:spLocks/>
            </p:cNvSpPr>
            <p:nvPr/>
          </p:nvSpPr>
          <p:spPr>
            <a:xfrm>
              <a:off x="1354295" y="6858000"/>
              <a:ext cx="14464049" cy="12961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对非自然人客户受益所有人的追溯，应当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逐层深入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并最终明确为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掌握控制权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或者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获取受益的自然人。</a:t>
              </a:r>
              <a:endPara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标题 1"/>
            <p:cNvSpPr txBox="1">
              <a:spLocks/>
            </p:cNvSpPr>
            <p:nvPr/>
          </p:nvSpPr>
          <p:spPr>
            <a:xfrm>
              <a:off x="1400359" y="8226152"/>
              <a:ext cx="14464049" cy="12961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义务机构可以通过询问非自然人客户、要求提供证明材料、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查询公开信息、委托有关机构调查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等方式进行核实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标题 1"/>
          <p:cNvSpPr txBox="1">
            <a:spLocks/>
          </p:cNvSpPr>
          <p:nvPr/>
        </p:nvSpPr>
        <p:spPr>
          <a:xfrm>
            <a:off x="1174776" y="10018074"/>
            <a:ext cx="21305641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义务机构应当按本通知要求，对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新建立业务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关系客户有效开展客户身份识别，同时于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日前完成存量客户的身份识别工作。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0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94854"/>
              </p:ext>
            </p:extLst>
          </p:nvPr>
        </p:nvGraphicFramePr>
        <p:xfrm>
          <a:off x="4055096" y="2177480"/>
          <a:ext cx="16256000" cy="10930941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8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41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客户类型</a:t>
                      </a:r>
                      <a:endParaRPr lang="zh-CN" alt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识别标准</a:t>
                      </a:r>
                      <a:endParaRPr lang="zh-CN" alt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公司</a:t>
                      </a:r>
                      <a:endParaRPr lang="zh-CN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800" kern="1200" dirty="0" smtClean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直接或间接拥有超过</a:t>
                      </a:r>
                      <a:r>
                        <a:rPr lang="en-US" altLang="zh-CN" sz="2800" kern="1200" dirty="0" smtClean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25%</a:t>
                      </a:r>
                      <a:r>
                        <a:rPr lang="zh-CN" altLang="zh-CN" sz="2800" kern="1200" dirty="0" smtClean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公司股权或者表决权的自然人</a:t>
                      </a:r>
                      <a:r>
                        <a:rPr lang="zh-CN" altLang="zh-CN" sz="2800" dirty="0" smtClean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8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8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通过人事、财务等其他方式对公司进行控制的自然人</a:t>
                      </a:r>
                      <a:r>
                        <a:rPr lang="zh-CN" altLang="zh-CN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800" kern="1200" dirty="0" smtClean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公司的高级管理人员</a:t>
                      </a:r>
                      <a:r>
                        <a:rPr lang="zh-CN" altLang="zh-CN" sz="2800" dirty="0" smtClean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8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8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合伙企业</a:t>
                      </a:r>
                      <a:endParaRPr lang="zh-CN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800" kern="1200" dirty="0" smtClean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拥有超过</a:t>
                      </a:r>
                      <a:r>
                        <a:rPr lang="en-US" altLang="zh-CN" sz="2800" kern="1200" dirty="0" smtClean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25%</a:t>
                      </a:r>
                      <a:r>
                        <a:rPr lang="zh-CN" altLang="zh-CN" sz="2800" kern="1200" dirty="0" smtClean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合伙权益的自然人 </a:t>
                      </a:r>
                      <a:endParaRPr lang="zh-CN" altLang="en-US" sz="2800" kern="12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8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信托</a:t>
                      </a:r>
                      <a:endParaRPr lang="zh-CN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8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信托的委托人、受托人、受益人以及其他对信托实施最终有效控制的自然人</a:t>
                      </a:r>
                      <a:r>
                        <a:rPr lang="zh-CN" altLang="zh-CN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90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基金</a:t>
                      </a:r>
                      <a:endParaRPr lang="zh-CN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8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拥有超过</a:t>
                      </a:r>
                      <a:r>
                        <a:rPr lang="en-US" altLang="zh-CN" sz="28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25%</a:t>
                      </a:r>
                      <a:r>
                        <a:rPr lang="zh-CN" altLang="zh-CN" sz="28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权益份额或者其他对基金进行控制的自然人</a:t>
                      </a:r>
                      <a:r>
                        <a:rPr lang="zh-CN" altLang="zh-CN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5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个体工商户、个人独资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企业</a:t>
                      </a:r>
                      <a:endParaRPr lang="zh-CN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法定代表人（</a:t>
                      </a:r>
                      <a:r>
                        <a:rPr lang="zh-CN" altLang="en-US" sz="2800" kern="1200" dirty="0" smtClean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负责人）、实际控制人</a:t>
                      </a:r>
                      <a:endParaRPr lang="zh-CN" altLang="en-US" sz="2800" kern="12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95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农林渔牧产业的非公司制专业合作社</a:t>
                      </a:r>
                      <a:endParaRPr lang="zh-CN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法定代表人（</a:t>
                      </a:r>
                      <a:r>
                        <a:rPr lang="zh-CN" altLang="en-US" sz="2800" kern="1200" smtClean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负责人）</a:t>
                      </a:r>
                      <a:endParaRPr lang="zh-CN" altLang="en-US" sz="2800" kern="1200" dirty="0" smtClean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25605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14735" y="763608"/>
            <a:ext cx="3456385" cy="981823"/>
          </a:xfrm>
          <a:prstGeom prst="rect">
            <a:avLst/>
          </a:prstGeom>
          <a:solidFill>
            <a:srgbClr val="80A3E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反洗</a:t>
            </a:r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钱解决方案</a:t>
            </a:r>
            <a:endParaRPr lang="en-US" altLang="zh-CN" sz="3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759607" y="830367"/>
            <a:ext cx="2081031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各类型客户识别标准</a:t>
            </a:r>
          </a:p>
        </p:txBody>
      </p:sp>
    </p:spTree>
    <p:extLst>
      <p:ext uri="{BB962C8B-B14F-4D97-AF65-F5344CB8AC3E}">
        <p14:creationId xmlns:p14="http://schemas.microsoft.com/office/powerpoint/2010/main" val="938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4735" y="763608"/>
            <a:ext cx="3456385" cy="981823"/>
          </a:xfrm>
          <a:prstGeom prst="rect">
            <a:avLst/>
          </a:prstGeom>
          <a:solidFill>
            <a:srgbClr val="80A3E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反洗</a:t>
            </a:r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钱解决方案</a:t>
            </a:r>
            <a:endParaRPr lang="en-US" altLang="zh-CN" sz="3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759607" y="830367"/>
            <a:ext cx="2081031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银行客户当下痛点</a:t>
            </a:r>
            <a:endParaRPr lang="zh-CN" altLang="en-US" sz="4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5063208" y="2897560"/>
            <a:ext cx="14185580" cy="9109888"/>
            <a:chOff x="15884764" y="3696778"/>
            <a:chExt cx="3600001" cy="9433048"/>
          </a:xfrm>
        </p:grpSpPr>
        <p:sp>
          <p:nvSpPr>
            <p:cNvPr id="6" name="矩形 5"/>
            <p:cNvSpPr/>
            <p:nvPr/>
          </p:nvSpPr>
          <p:spPr>
            <a:xfrm>
              <a:off x="15884764" y="3696778"/>
              <a:ext cx="3600000" cy="1440000"/>
            </a:xfrm>
            <a:prstGeom prst="rect">
              <a:avLst/>
            </a:prstGeom>
            <a:solidFill>
              <a:srgbClr val="7CA9E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规定周期内存量客户批量识别难</a:t>
              </a:r>
              <a:endPara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884764" y="5695040"/>
              <a:ext cx="3600000" cy="1440000"/>
            </a:xfrm>
            <a:prstGeom prst="rect">
              <a:avLst/>
            </a:prstGeom>
            <a:solidFill>
              <a:srgbClr val="8BD2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新增业务客户实时获取难</a:t>
              </a:r>
              <a:endPara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5884764" y="7693302"/>
              <a:ext cx="3600000" cy="1440000"/>
            </a:xfrm>
            <a:prstGeom prst="rect">
              <a:avLst/>
            </a:prstGeom>
            <a:solidFill>
              <a:srgbClr val="80A3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依靠人工收集信息</a:t>
              </a:r>
              <a:r>
                <a:rPr lang="zh-CN" altLang="en-US" sz="3200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，客户体验、操作成本、管理成本难以支撑</a:t>
              </a:r>
              <a:endPara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884764" y="9691564"/>
              <a:ext cx="3600000" cy="1440000"/>
            </a:xfrm>
            <a:prstGeom prst="rect">
              <a:avLst/>
            </a:prstGeom>
            <a:solidFill>
              <a:srgbClr val="8BD2F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上报信息信息</a:t>
              </a:r>
              <a:r>
                <a:rPr lang="zh-CN" altLang="en-US" sz="3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准确性、全面性验证</a:t>
              </a:r>
              <a:r>
                <a:rPr lang="zh-CN" altLang="en-US" sz="3200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难，存在合规性风险</a:t>
              </a:r>
              <a:endParaRPr lang="zh-CN" altLang="en-US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5884765" y="11689826"/>
              <a:ext cx="3600000" cy="1440000"/>
            </a:xfrm>
            <a:prstGeom prst="rect">
              <a:avLst/>
            </a:prstGeom>
            <a:solidFill>
              <a:srgbClr val="7CA9E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存量客户信息变更获取难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2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4735" y="763608"/>
            <a:ext cx="3456385" cy="981823"/>
          </a:xfrm>
          <a:prstGeom prst="rect">
            <a:avLst/>
          </a:prstGeom>
          <a:solidFill>
            <a:srgbClr val="80A3E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反洗</a:t>
            </a:r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钱解决方案</a:t>
            </a:r>
            <a:endParaRPr lang="en-US" altLang="zh-CN" sz="3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703168" y="812086"/>
            <a:ext cx="2081031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数据架构与挖掘算法</a:t>
            </a:r>
          </a:p>
        </p:txBody>
      </p:sp>
      <p:sp>
        <p:nvSpPr>
          <p:cNvPr id="5" name="MH_Text_1"/>
          <p:cNvSpPr txBox="1"/>
          <p:nvPr>
            <p:custDataLst>
              <p:tags r:id="rId1"/>
            </p:custDataLst>
          </p:nvPr>
        </p:nvSpPr>
        <p:spPr>
          <a:xfrm>
            <a:off x="1390800" y="3977680"/>
            <a:ext cx="10369154" cy="900100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对于公司的受益所有人查询，采用关联洞察全量数据库，运用“穿透制”原则，将企业所有投资关系向上层层遍历，直至查询边界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节点为“自然人”、“机关事业单位”、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“外资公司”、”保险理财产品“为止。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  <a:defRPr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根据股权投资的出资占比，计算目标企业任意层级的股东持股占比，筛选≥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的自然人股东为“直接或间接控股”类型受益所有人，同时根据查询目标企业关键管理人员或负责人认为为“关键管理人员”类型受益所有人。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271120" y="2537520"/>
            <a:ext cx="496855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受益所有人挖掘算法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4735" y="2206529"/>
            <a:ext cx="22751878" cy="10801200"/>
          </a:xfrm>
          <a:prstGeom prst="rect">
            <a:avLst/>
          </a:prstGeom>
          <a:noFill/>
          <a:ln>
            <a:solidFill>
              <a:srgbClr val="80A3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3335016" y="151014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00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66863" y="11103040"/>
            <a:ext cx="5760641" cy="1368153"/>
          </a:xfrm>
          <a:prstGeom prst="rect">
            <a:avLst/>
          </a:prstGeom>
          <a:solidFill>
            <a:srgbClr val="8BD2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直接、间接持有</a:t>
            </a:r>
            <a:r>
              <a:rPr lang="en-US" altLang="zh-CN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25%</a:t>
            </a:r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及以上股权自然人</a:t>
            </a:r>
            <a:endParaRPr lang="zh-CN" altLang="en-US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39672" y="11110233"/>
            <a:ext cx="5760640" cy="1360960"/>
          </a:xfrm>
          <a:prstGeom prst="rect">
            <a:avLst/>
          </a:prstGeom>
          <a:solidFill>
            <a:srgbClr val="80A3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公司高级管理人员</a:t>
            </a:r>
            <a:endParaRPr lang="zh-CN" altLang="en-US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570236" y="11110233"/>
            <a:ext cx="5774892" cy="1331909"/>
          </a:xfrm>
          <a:prstGeom prst="rect">
            <a:avLst/>
          </a:prstGeom>
          <a:solidFill>
            <a:srgbClr val="8BD2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个体工商户负责人</a:t>
            </a:r>
            <a:endParaRPr lang="zh-CN" altLang="en-US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019" y="2422553"/>
            <a:ext cx="10448277" cy="8323879"/>
          </a:xfrm>
          <a:prstGeom prst="rect">
            <a:avLst/>
          </a:prstGeom>
        </p:spPr>
      </p:pic>
      <p:sp>
        <p:nvSpPr>
          <p:cNvPr id="15" name="矩形: 圆角 32"/>
          <p:cNvSpPr/>
          <p:nvPr/>
        </p:nvSpPr>
        <p:spPr>
          <a:xfrm>
            <a:off x="1390800" y="10746431"/>
            <a:ext cx="21393496" cy="2093681"/>
          </a:xfrm>
          <a:prstGeom prst="roundRect">
            <a:avLst>
              <a:gd name="adj" fmla="val 0"/>
            </a:avLst>
          </a:prstGeom>
          <a:noFill/>
          <a:ln>
            <a:solidFill>
              <a:srgbClr val="80A3E8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02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4735" y="763608"/>
            <a:ext cx="3456385" cy="981823"/>
          </a:xfrm>
          <a:prstGeom prst="rect">
            <a:avLst/>
          </a:prstGeom>
          <a:solidFill>
            <a:srgbClr val="80A3E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反洗</a:t>
            </a:r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钱解决方案</a:t>
            </a:r>
            <a:endParaRPr lang="en-US" altLang="zh-CN" sz="3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759607" y="830367"/>
            <a:ext cx="2081031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整体解决方案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958751" y="3426768"/>
            <a:ext cx="12601401" cy="8759824"/>
            <a:chOff x="5638801" y="3432176"/>
            <a:chExt cx="13639800" cy="8759824"/>
          </a:xfrm>
        </p:grpSpPr>
        <p:sp>
          <p:nvSpPr>
            <p:cNvPr id="4" name="MH_Other_1"/>
            <p:cNvSpPr/>
            <p:nvPr>
              <p:custDataLst>
                <p:tags r:id="rId20"/>
              </p:custDataLst>
            </p:nvPr>
          </p:nvSpPr>
          <p:spPr>
            <a:xfrm>
              <a:off x="5908676" y="4098926"/>
              <a:ext cx="1409700" cy="14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21"/>
              </p:custDataLst>
            </p:nvPr>
          </p:nvSpPr>
          <p:spPr>
            <a:xfrm>
              <a:off x="5638801" y="3819526"/>
              <a:ext cx="1949450" cy="201930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6" name="MH_SubTitle_1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956551" y="3432176"/>
              <a:ext cx="11322050" cy="987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600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受益所有人识别查询</a:t>
              </a:r>
              <a:endParaRPr lang="zh-CN" altLang="en-US" sz="3600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MH_Text_1"/>
            <p:cNvSpPr txBox="1"/>
            <p:nvPr>
              <p:custDataLst>
                <p:tags r:id="rId23"/>
              </p:custDataLst>
            </p:nvPr>
          </p:nvSpPr>
          <p:spPr>
            <a:xfrm>
              <a:off x="7956552" y="4533901"/>
              <a:ext cx="8672031" cy="1771650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存量客户受益所有人识别批量初始化服务</a:t>
              </a:r>
              <a:endPara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新建立业务关系客户受益所有人实时查询服务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MH_Other_3"/>
            <p:cNvSpPr/>
            <p:nvPr>
              <p:custDataLst>
                <p:tags r:id="rId24"/>
              </p:custDataLst>
            </p:nvPr>
          </p:nvSpPr>
          <p:spPr>
            <a:xfrm>
              <a:off x="5908676" y="7042150"/>
              <a:ext cx="1409700" cy="14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p:sp>
          <p:nvSpPr>
            <p:cNvPr id="9" name="MH_Other_4"/>
            <p:cNvSpPr/>
            <p:nvPr>
              <p:custDataLst>
                <p:tags r:id="rId25"/>
              </p:custDataLst>
            </p:nvPr>
          </p:nvSpPr>
          <p:spPr>
            <a:xfrm>
              <a:off x="5638801" y="6762750"/>
              <a:ext cx="1949450" cy="201930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0" name="MH_SubTitle_2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956551" y="6375401"/>
              <a:ext cx="11322050" cy="987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600" b="1" dirty="0" smtClean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受益所有人信息变更预警</a:t>
              </a:r>
              <a:endParaRPr lang="zh-CN" altLang="en-US" sz="3600" b="1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MH_Text_2"/>
            <p:cNvSpPr txBox="1"/>
            <p:nvPr>
              <p:custDataLst>
                <p:tags r:id="rId27"/>
              </p:custDataLst>
            </p:nvPr>
          </p:nvSpPr>
          <p:spPr>
            <a:xfrm>
              <a:off x="7928924" y="7546976"/>
              <a:ext cx="8699659" cy="1771650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定期推送已建立业务关系客户受益所有人变更信息服务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MH_Other_5"/>
            <p:cNvSpPr/>
            <p:nvPr>
              <p:custDataLst>
                <p:tags r:id="rId28"/>
              </p:custDataLst>
            </p:nvPr>
          </p:nvSpPr>
          <p:spPr>
            <a:xfrm>
              <a:off x="5908676" y="9985376"/>
              <a:ext cx="1409700" cy="146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p:sp>
          <p:nvSpPr>
            <p:cNvPr id="13" name="MH_Other_6"/>
            <p:cNvSpPr/>
            <p:nvPr>
              <p:custDataLst>
                <p:tags r:id="rId29"/>
              </p:custDataLst>
            </p:nvPr>
          </p:nvSpPr>
          <p:spPr>
            <a:xfrm>
              <a:off x="5638801" y="9705976"/>
              <a:ext cx="1949450" cy="2016124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600"/>
            </a:p>
          </p:txBody>
        </p:sp>
        <p:sp>
          <p:nvSpPr>
            <p:cNvPr id="14" name="MH_SubTitle_3"/>
            <p:cNvSpPr txBox="1"/>
            <p:nvPr>
              <p:custDataLst>
                <p:tags r:id="rId30"/>
              </p:custDataLst>
            </p:nvPr>
          </p:nvSpPr>
          <p:spPr>
            <a:xfrm>
              <a:off x="7956551" y="9318626"/>
              <a:ext cx="11322050" cy="987424"/>
            </a:xfrm>
            <a:prstGeom prst="rect">
              <a:avLst/>
            </a:prstGeom>
            <a:noFill/>
          </p:spPr>
          <p:txBody>
            <a:bodyPr lIns="0" tIns="0" rIns="0" bIns="0" anchor="b">
              <a:normAutofit/>
            </a:bodyPr>
            <a:lstStyle/>
            <a:p>
              <a:pPr>
                <a:defRPr/>
              </a:pPr>
              <a:r>
                <a:rPr lang="zh-CN" altLang="en-US" sz="3600" b="1" dirty="0" smtClean="0">
                  <a:solidFill>
                    <a:schemeClr val="accent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受益所有人数据核验</a:t>
              </a:r>
              <a:endParaRPr lang="zh-CN" altLang="en-US" sz="3600" b="1" dirty="0">
                <a:solidFill>
                  <a:schemeClr val="accent3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MH_Text_3"/>
            <p:cNvSpPr txBox="1"/>
            <p:nvPr>
              <p:custDataLst>
                <p:tags r:id="rId31"/>
              </p:custDataLst>
            </p:nvPr>
          </p:nvSpPr>
          <p:spPr>
            <a:xfrm>
              <a:off x="7956553" y="10417176"/>
              <a:ext cx="8672030" cy="177482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针对客户提交受益所有人信息的数据一致性核验服务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MH_Other_7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203951" y="4438651"/>
              <a:ext cx="796926" cy="793750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p:sp>
          <p:nvSpPr>
            <p:cNvPr id="17" name="MH_Other_8"/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auto">
            <a:xfrm>
              <a:off x="6238877" y="7378700"/>
              <a:ext cx="793750" cy="787400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79417" y="10194456"/>
            <a:ext cx="1033669" cy="1033669"/>
          </a:xfrm>
          <a:prstGeom prst="rect">
            <a:avLst/>
          </a:prstGeom>
        </p:spPr>
      </p:pic>
      <p:sp>
        <p:nvSpPr>
          <p:cNvPr id="21" name="标题 1"/>
          <p:cNvSpPr txBox="1">
            <a:spLocks/>
          </p:cNvSpPr>
          <p:nvPr/>
        </p:nvSpPr>
        <p:spPr>
          <a:xfrm>
            <a:off x="4631160" y="2350074"/>
            <a:ext cx="496855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数据产品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7219736" y="2350073"/>
            <a:ext cx="496855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行内系统改造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Other_1"/>
          <p:cNvSpPr/>
          <p:nvPr>
            <p:custDataLst>
              <p:tags r:id="rId1"/>
            </p:custDataLst>
          </p:nvPr>
        </p:nvSpPr>
        <p:spPr>
          <a:xfrm>
            <a:off x="18171046" y="4969816"/>
            <a:ext cx="2505074" cy="2505076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30000"/>
              </a:lnSpc>
              <a:defRPr/>
            </a:pPr>
            <a:endParaRPr lang="zh-CN" altLang="en-US" sz="3600" dirty="0" err="1">
              <a:solidFill>
                <a:srgbClr val="FFFFFF"/>
              </a:solidFill>
            </a:endParaRPr>
          </a:p>
        </p:txBody>
      </p:sp>
      <p:sp>
        <p:nvSpPr>
          <p:cNvPr id="24" name="MH_Other_2"/>
          <p:cNvSpPr/>
          <p:nvPr>
            <p:custDataLst>
              <p:tags r:id="rId2"/>
            </p:custDataLst>
          </p:nvPr>
        </p:nvSpPr>
        <p:spPr>
          <a:xfrm>
            <a:off x="19526770" y="5804842"/>
            <a:ext cx="835026" cy="835024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en-US" altLang="zh-CN" sz="4800" dirty="0" smtClean="0">
                <a:solidFill>
                  <a:schemeClr val="accent2"/>
                </a:solidFill>
              </a:rPr>
              <a:t>2</a:t>
            </a:r>
            <a:endParaRPr lang="zh-CN" altLang="en-US" sz="4800" dirty="0" err="1">
              <a:solidFill>
                <a:schemeClr val="accent2"/>
              </a:solidFill>
            </a:endParaRPr>
          </a:p>
        </p:txBody>
      </p:sp>
      <p:sp>
        <p:nvSpPr>
          <p:cNvPr id="25" name="MH_Other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171046" y="7474893"/>
            <a:ext cx="2505074" cy="2505074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26" name="MH_Other_4"/>
          <p:cNvSpPr/>
          <p:nvPr>
            <p:custDataLst>
              <p:tags r:id="rId4"/>
            </p:custDataLst>
          </p:nvPr>
        </p:nvSpPr>
        <p:spPr>
          <a:xfrm>
            <a:off x="19526770" y="8309917"/>
            <a:ext cx="835026" cy="835026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lang="zh-CN" altLang="en-US" sz="480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MH_Other_5"/>
          <p:cNvSpPr/>
          <p:nvPr>
            <p:custDataLst>
              <p:tags r:id="rId5"/>
            </p:custDataLst>
          </p:nvPr>
        </p:nvSpPr>
        <p:spPr>
          <a:xfrm>
            <a:off x="18171046" y="9979966"/>
            <a:ext cx="2505074" cy="2505076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30000"/>
              </a:lnSpc>
              <a:defRPr/>
            </a:pPr>
            <a:endParaRPr lang="zh-CN" altLang="en-US" sz="3600" dirty="0" err="1">
              <a:solidFill>
                <a:srgbClr val="FFFFFF"/>
              </a:solidFill>
            </a:endParaRPr>
          </a:p>
        </p:txBody>
      </p:sp>
      <p:sp>
        <p:nvSpPr>
          <p:cNvPr id="28" name="MH_Other_6"/>
          <p:cNvSpPr/>
          <p:nvPr>
            <p:custDataLst>
              <p:tags r:id="rId6"/>
            </p:custDataLst>
          </p:nvPr>
        </p:nvSpPr>
        <p:spPr>
          <a:xfrm>
            <a:off x="19526770" y="10814992"/>
            <a:ext cx="835026" cy="835024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chemeClr val="accent2">
                    <a:lumMod val="50000"/>
                  </a:schemeClr>
                </a:solidFill>
              </a:rPr>
              <a:t>6</a:t>
            </a:r>
            <a:endParaRPr lang="zh-CN" altLang="en-US" sz="48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MH_Other_7"/>
          <p:cNvSpPr/>
          <p:nvPr>
            <p:custDataLst>
              <p:tags r:id="rId7"/>
            </p:custDataLst>
          </p:nvPr>
        </p:nvSpPr>
        <p:spPr>
          <a:xfrm flipH="1">
            <a:off x="16774046" y="3718866"/>
            <a:ext cx="2505074" cy="25019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30000"/>
              </a:lnSpc>
              <a:defRPr/>
            </a:pPr>
            <a:endParaRPr lang="zh-CN" altLang="en-US" sz="3600" dirty="0" err="1">
              <a:solidFill>
                <a:srgbClr val="FFFFFF"/>
              </a:solidFill>
            </a:endParaRPr>
          </a:p>
        </p:txBody>
      </p:sp>
      <p:sp>
        <p:nvSpPr>
          <p:cNvPr id="30" name="MH_Other_8"/>
          <p:cNvSpPr/>
          <p:nvPr>
            <p:custDataLst>
              <p:tags r:id="rId8"/>
            </p:custDataLst>
          </p:nvPr>
        </p:nvSpPr>
        <p:spPr>
          <a:xfrm flipH="1">
            <a:off x="17091546" y="4553892"/>
            <a:ext cx="831850" cy="835024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en-US" altLang="zh-CN" sz="4800" dirty="0" smtClean="0">
                <a:solidFill>
                  <a:schemeClr val="accent1"/>
                </a:solidFill>
              </a:rPr>
              <a:t>1</a:t>
            </a:r>
            <a:endParaRPr lang="zh-CN" altLang="en-US" sz="4800" dirty="0" err="1">
              <a:solidFill>
                <a:schemeClr val="accent1"/>
              </a:solidFill>
            </a:endParaRPr>
          </a:p>
        </p:txBody>
      </p:sp>
      <p:sp>
        <p:nvSpPr>
          <p:cNvPr id="31" name="MH_Other_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16774046" y="6223942"/>
            <a:ext cx="2505074" cy="2501900"/>
          </a:xfrm>
          <a:prstGeom prst="chevron">
            <a:avLst>
              <a:gd name="adj" fmla="val 50063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32" name="MH_Other_10"/>
          <p:cNvSpPr/>
          <p:nvPr>
            <p:custDataLst>
              <p:tags r:id="rId10"/>
            </p:custDataLst>
          </p:nvPr>
        </p:nvSpPr>
        <p:spPr>
          <a:xfrm flipH="1">
            <a:off x="17091546" y="7058967"/>
            <a:ext cx="831850" cy="835026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CN" altLang="en-US" sz="4800" dirty="0" err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MH_Other_11"/>
          <p:cNvSpPr/>
          <p:nvPr>
            <p:custDataLst>
              <p:tags r:id="rId11"/>
            </p:custDataLst>
          </p:nvPr>
        </p:nvSpPr>
        <p:spPr>
          <a:xfrm flipH="1">
            <a:off x="16774046" y="8729016"/>
            <a:ext cx="2505074" cy="2501900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30000"/>
              </a:lnSpc>
              <a:defRPr/>
            </a:pPr>
            <a:endParaRPr lang="zh-CN" altLang="en-US" sz="3600" dirty="0" err="1">
              <a:solidFill>
                <a:srgbClr val="FFFFFF"/>
              </a:solidFill>
            </a:endParaRPr>
          </a:p>
        </p:txBody>
      </p:sp>
      <p:sp>
        <p:nvSpPr>
          <p:cNvPr id="34" name="MH_Other_12"/>
          <p:cNvSpPr/>
          <p:nvPr>
            <p:custDataLst>
              <p:tags r:id="rId12"/>
            </p:custDataLst>
          </p:nvPr>
        </p:nvSpPr>
        <p:spPr>
          <a:xfrm flipH="1">
            <a:off x="17091546" y="9564042"/>
            <a:ext cx="831850" cy="835024"/>
          </a:xfrm>
          <a:prstGeom prst="ellipse">
            <a:avLst/>
          </a:prstGeom>
          <a:solidFill>
            <a:srgbClr val="FFFFFF"/>
          </a:solidFill>
        </p:spPr>
        <p:txBody>
          <a:bodyPr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zh-CN" altLang="en-US" sz="48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MH_SubTitle_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827248" y="4007793"/>
            <a:ext cx="3943622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政策解读及同业经验借鉴</a:t>
            </a:r>
          </a:p>
        </p:txBody>
      </p:sp>
      <p:sp>
        <p:nvSpPr>
          <p:cNvPr id="36" name="MH_SubTitle_3"/>
          <p:cNvSpPr/>
          <p:nvPr>
            <p:custDataLst>
              <p:tags r:id="rId14"/>
            </p:custDataLst>
          </p:nvPr>
        </p:nvSpPr>
        <p:spPr>
          <a:xfrm>
            <a:off x="12827248" y="6512867"/>
            <a:ext cx="4087638" cy="192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存量客户身份识别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MH_SubTitle_5"/>
          <p:cNvSpPr/>
          <p:nvPr>
            <p:custDataLst>
              <p:tags r:id="rId15"/>
            </p:custDataLst>
          </p:nvPr>
        </p:nvSpPr>
        <p:spPr>
          <a:xfrm>
            <a:off x="12884050" y="9017943"/>
            <a:ext cx="3886820" cy="19240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3600" b="1" dirty="0" smtClean="0">
                <a:solidFill>
                  <a:schemeClr val="accent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客户身份信息变更监控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MH_SubTitle_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0760952" y="5411142"/>
            <a:ext cx="32131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开户流程改造</a:t>
            </a:r>
            <a:endParaRPr lang="zh-CN" altLang="en-US" sz="3600" b="1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MH_SubTitle_4"/>
          <p:cNvSpPr/>
          <p:nvPr>
            <p:custDataLst>
              <p:tags r:id="rId17"/>
            </p:custDataLst>
          </p:nvPr>
        </p:nvSpPr>
        <p:spPr>
          <a:xfrm>
            <a:off x="20688944" y="7916216"/>
            <a:ext cx="3285108" cy="1625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3600" b="1" dirty="0" smtClean="0">
                <a:solidFill>
                  <a:schemeClr val="accent2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整体系统改造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MH_SubTitle_6"/>
          <p:cNvSpPr/>
          <p:nvPr>
            <p:custDataLst>
              <p:tags r:id="rId18"/>
            </p:custDataLst>
          </p:nvPr>
        </p:nvSpPr>
        <p:spPr>
          <a:xfrm>
            <a:off x="20676120" y="10300642"/>
            <a:ext cx="3469208" cy="1625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3600" b="1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持续合规</a:t>
            </a:r>
            <a:endParaRPr lang="zh-CN" altLang="en-US" sz="3600" b="1" dirty="0">
              <a:solidFill>
                <a:schemeClr val="accent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1" name="MH_Other_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7" t="20860" b="19460"/>
          <a:stretch>
            <a:fillRect/>
          </a:stretch>
        </p:blipFill>
        <p:spPr bwMode="auto">
          <a:xfrm>
            <a:off x="11736244" y="2609528"/>
            <a:ext cx="527764" cy="1065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3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4735" y="763608"/>
            <a:ext cx="3456385" cy="981823"/>
          </a:xfrm>
          <a:prstGeom prst="rect">
            <a:avLst/>
          </a:prstGeom>
          <a:solidFill>
            <a:srgbClr val="80A3E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反洗</a:t>
            </a:r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钱解决方案</a:t>
            </a:r>
            <a:endParaRPr lang="en-US" altLang="zh-CN" sz="3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759607" y="830367"/>
            <a:ext cx="2081031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数据对接实施计划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521883"/>
              </p:ext>
            </p:extLst>
          </p:nvPr>
        </p:nvGraphicFramePr>
        <p:xfrm>
          <a:off x="4991200" y="2537520"/>
          <a:ext cx="14689631" cy="1021695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1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0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阶段计划</a:t>
                      </a:r>
                    </a:p>
                  </a:txBody>
                  <a:tcPr marL="95693" marR="9569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处理事项</a:t>
                      </a:r>
                    </a:p>
                  </a:txBody>
                  <a:tcPr marL="95693" marR="9569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时间周期</a:t>
                      </a:r>
                    </a:p>
                  </a:txBody>
                  <a:tcPr marL="95693" marR="9569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0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金融机构数据准备阶段</a:t>
                      </a:r>
                    </a:p>
                  </a:txBody>
                  <a:tcPr marL="95693" marR="956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非自然人客户提取并按类型分级</a:t>
                      </a:r>
                    </a:p>
                  </a:txBody>
                  <a:tcPr marL="95693" marR="956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7-10</a:t>
                      </a: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个工作日</a:t>
                      </a:r>
                    </a:p>
                  </a:txBody>
                  <a:tcPr marL="95693" marR="9569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70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非自然人客户数据质量清洗阶段</a:t>
                      </a:r>
                    </a:p>
                  </a:txBody>
                  <a:tcPr marL="95693" marR="956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客户批量识别名单数据清洗与反馈</a:t>
                      </a:r>
                    </a:p>
                  </a:txBody>
                  <a:tcPr marL="95693" marR="956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3-5</a:t>
                      </a:r>
                      <a:r>
                        <a:rPr lang="zh-C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个工作日</a:t>
                      </a:r>
                    </a:p>
                  </a:txBody>
                  <a:tcPr marL="95693" marR="9569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0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非自然人客户受益所有人批量认定识别阶段</a:t>
                      </a:r>
                    </a:p>
                  </a:txBody>
                  <a:tcPr marL="95693" marR="956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清洗后公司名单客户受益所有人识别</a:t>
                      </a:r>
                    </a:p>
                  </a:txBody>
                  <a:tcPr marL="95693" marR="956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7-21</a:t>
                      </a:r>
                      <a:r>
                        <a:rPr lang="zh-C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个工作日</a:t>
                      </a:r>
                    </a:p>
                  </a:txBody>
                  <a:tcPr marL="95693" marR="9569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0826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数据接口开发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阶段</a:t>
                      </a:r>
                    </a:p>
                  </a:txBody>
                  <a:tcPr marL="95693" marR="956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新增非自然人客户受益所有人实时查询</a:t>
                      </a: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API</a:t>
                      </a: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开发</a:t>
                      </a:r>
                    </a:p>
                  </a:txBody>
                  <a:tcPr marL="95693" marR="95693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7-15</a:t>
                      </a:r>
                      <a:r>
                        <a:rPr lang="zh-C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个工作日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 </a:t>
                      </a:r>
                      <a:endParaRPr lang="zh-CN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5693" marR="95693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52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存量非自然人客户受益所有人持续监控</a:t>
                      </a: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API</a:t>
                      </a: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开发</a:t>
                      </a:r>
                    </a:p>
                  </a:txBody>
                  <a:tcPr marL="95693" marR="95693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93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客户提交资料与自动化认定结果核验</a:t>
                      </a: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API</a:t>
                      </a: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开发</a:t>
                      </a:r>
                    </a:p>
                  </a:txBody>
                  <a:tcPr marL="95693" marR="95693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02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系统试运行阶段</a:t>
                      </a:r>
                    </a:p>
                  </a:txBody>
                  <a:tcPr marL="95693" marR="956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系统验证与稳定性测试</a:t>
                      </a:r>
                    </a:p>
                  </a:txBody>
                  <a:tcPr marL="95693" marR="956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7-15</a:t>
                      </a:r>
                      <a:r>
                        <a:rPr 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个工作日</a:t>
                      </a:r>
                    </a:p>
                  </a:txBody>
                  <a:tcPr marL="95693" marR="95693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56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4735" y="763608"/>
            <a:ext cx="3456385" cy="981823"/>
          </a:xfrm>
          <a:prstGeom prst="rect">
            <a:avLst/>
          </a:prstGeom>
          <a:solidFill>
            <a:srgbClr val="80A3E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pPr algn="ctr"/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反洗</a:t>
            </a:r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钱解决方案</a:t>
            </a:r>
            <a:endParaRPr lang="en-US" altLang="zh-CN" sz="3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823704" y="783038"/>
            <a:ext cx="2081031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输出数据概览</a:t>
            </a:r>
          </a:p>
        </p:txBody>
      </p:sp>
      <p:sp>
        <p:nvSpPr>
          <p:cNvPr id="8" name="矩形: 圆角 32"/>
          <p:cNvSpPr/>
          <p:nvPr/>
        </p:nvSpPr>
        <p:spPr>
          <a:xfrm>
            <a:off x="871580" y="3449498"/>
            <a:ext cx="10456324" cy="9241150"/>
          </a:xfrm>
          <a:prstGeom prst="roundRect">
            <a:avLst>
              <a:gd name="adj" fmla="val 0"/>
            </a:avLst>
          </a:prstGeom>
          <a:noFill/>
          <a:ln>
            <a:solidFill>
              <a:srgbClr val="80A3E8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063208" y="2225060"/>
            <a:ext cx="496855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网状图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7088544" y="2223718"/>
            <a:ext cx="496855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662"/>
              </p:ext>
            </p:extLst>
          </p:nvPr>
        </p:nvGraphicFramePr>
        <p:xfrm>
          <a:off x="12408024" y="3470706"/>
          <a:ext cx="10891404" cy="92411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4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899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受益所有人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受益所有人类型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股权占比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任职类型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18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张国俊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直接或间接控股、关键管理人员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45.37%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董事长、总经理、法人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899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张国瑞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直接或间接控股、关键管理人员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36.8%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董事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899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李维诚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关键管理人员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——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董事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899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笪新亚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关键管理人员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——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董事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899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索权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关键管理人员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——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董事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组 13"/>
          <p:cNvGrpSpPr/>
          <p:nvPr/>
        </p:nvGrpSpPr>
        <p:grpSpPr>
          <a:xfrm>
            <a:off x="1011188" y="3597448"/>
            <a:ext cx="10244708" cy="9093200"/>
            <a:chOff x="1011188" y="3597448"/>
            <a:chExt cx="10244708" cy="90932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1188" y="3597448"/>
              <a:ext cx="10172700" cy="90932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4696" y="10798224"/>
              <a:ext cx="1981200" cy="167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8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814736" y="810937"/>
            <a:ext cx="3456385" cy="981823"/>
          </a:xfrm>
          <a:prstGeom prst="rect">
            <a:avLst/>
          </a:prstGeom>
          <a:solidFill>
            <a:srgbClr val="80A3E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43834" tIns="121917" rIns="243834" bIns="121917" rtlCol="0" anchor="ctr"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反洗钱解决方案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标题 1"/>
          <p:cNvSpPr txBox="1">
            <a:spLocks/>
          </p:cNvSpPr>
          <p:nvPr/>
        </p:nvSpPr>
        <p:spPr>
          <a:xfrm>
            <a:off x="4759607" y="830367"/>
            <a:ext cx="20810312" cy="96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方案优势一览</a:t>
            </a:r>
            <a:endParaRPr lang="zh-CN" altLang="en-US" sz="4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 35"/>
          <p:cNvGrpSpPr/>
          <p:nvPr/>
        </p:nvGrpSpPr>
        <p:grpSpPr>
          <a:xfrm>
            <a:off x="1822848" y="4293708"/>
            <a:ext cx="21331932" cy="5916682"/>
            <a:chOff x="1770736" y="4858445"/>
            <a:chExt cx="21331932" cy="5046430"/>
          </a:xfrm>
        </p:grpSpPr>
        <p:grpSp>
          <p:nvGrpSpPr>
            <p:cNvPr id="39" name="组 38"/>
            <p:cNvGrpSpPr/>
            <p:nvPr/>
          </p:nvGrpSpPr>
          <p:grpSpPr>
            <a:xfrm>
              <a:off x="1770736" y="4998172"/>
              <a:ext cx="20090232" cy="4906703"/>
              <a:chOff x="3469391" y="4059642"/>
              <a:chExt cx="22908146" cy="6686790"/>
            </a:xfrm>
          </p:grpSpPr>
          <p:sp>
            <p:nvSpPr>
              <p:cNvPr id="28" name="矩形 40"/>
              <p:cNvSpPr>
                <a:spLocks noChangeArrowheads="1"/>
              </p:cNvSpPr>
              <p:nvPr/>
            </p:nvSpPr>
            <p:spPr bwMode="auto">
              <a:xfrm>
                <a:off x="4074331" y="6996364"/>
                <a:ext cx="3500462" cy="751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6" tIns="45712" rIns="91426" bIns="45712" anchor="t">
                <a:spAutoFit/>
              </a:bodyPr>
              <a:lstStyle/>
              <a:p>
                <a:pPr algn="ctr"/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itchFamily="34" charset="-122"/>
                  </a:rPr>
                  <a:t>数据质量</a:t>
                </a:r>
                <a:endParaRPr lang="en-US" altLang="zh-CN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微软雅黑" pitchFamily="34" charset="-122"/>
                </a:endParaRPr>
              </a:p>
            </p:txBody>
          </p:sp>
          <p:sp>
            <p:nvSpPr>
              <p:cNvPr id="29" name="矩形 40"/>
              <p:cNvSpPr>
                <a:spLocks noChangeArrowheads="1"/>
              </p:cNvSpPr>
              <p:nvPr/>
            </p:nvSpPr>
            <p:spPr bwMode="auto">
              <a:xfrm>
                <a:off x="10339136" y="6996364"/>
                <a:ext cx="4214842" cy="751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6" tIns="45712" rIns="91426" bIns="45712" anchor="t">
                <a:spAutoFit/>
              </a:bodyPr>
              <a:lstStyle/>
              <a:p>
                <a:pPr algn="ctr"/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itchFamily="34" charset="-122"/>
                  </a:rPr>
                  <a:t>挖掘模型</a:t>
                </a:r>
                <a:endParaRPr lang="en-US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微软雅黑" pitchFamily="34" charset="-122"/>
                </a:endParaRPr>
              </a:p>
            </p:txBody>
          </p:sp>
          <p:sp>
            <p:nvSpPr>
              <p:cNvPr id="30" name="矩形 40"/>
              <p:cNvSpPr>
                <a:spLocks noChangeArrowheads="1"/>
              </p:cNvSpPr>
              <p:nvPr/>
            </p:nvSpPr>
            <p:spPr bwMode="auto">
              <a:xfrm>
                <a:off x="17003820" y="6996364"/>
                <a:ext cx="4286280" cy="751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6" tIns="45712" rIns="91426" bIns="45712" anchor="t">
                <a:spAutoFit/>
              </a:bodyPr>
              <a:lstStyle/>
              <a:p>
                <a:pPr algn="ctr"/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微软雅黑" pitchFamily="34" charset="-122"/>
                  </a:rPr>
                  <a:t>解决方案</a:t>
                </a:r>
                <a:endParaRPr lang="en-US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微软雅黑" pitchFamily="34" charset="-122"/>
                </a:endParaRPr>
              </a:p>
            </p:txBody>
          </p:sp>
          <p:cxnSp>
            <p:nvCxnSpPr>
              <p:cNvPr id="31" name="直接连接符 9"/>
              <p:cNvCxnSpPr/>
              <p:nvPr/>
            </p:nvCxnSpPr>
            <p:spPr>
              <a:xfrm rot="5400000">
                <a:off x="5546553" y="7402243"/>
                <a:ext cx="6686790" cy="1588"/>
              </a:xfrm>
              <a:prstGeom prst="line">
                <a:avLst/>
              </a:prstGeom>
              <a:noFill/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cxnSp>
          <p:cxnSp>
            <p:nvCxnSpPr>
              <p:cNvPr id="32" name="直接连接符 12"/>
              <p:cNvCxnSpPr/>
              <p:nvPr/>
            </p:nvCxnSpPr>
            <p:spPr>
              <a:xfrm rot="5400000">
                <a:off x="12768194" y="7402243"/>
                <a:ext cx="6334854" cy="1588"/>
              </a:xfrm>
              <a:prstGeom prst="line">
                <a:avLst/>
              </a:prstGeom>
              <a:noFill/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cxnSp>
          <p:sp>
            <p:nvSpPr>
              <p:cNvPr id="33" name="文本框 134"/>
              <p:cNvSpPr txBox="1"/>
              <p:nvPr/>
            </p:nvSpPr>
            <p:spPr>
              <a:xfrm>
                <a:off x="3469391" y="8607465"/>
                <a:ext cx="4865203" cy="203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行业领先的高质量与稳定数据源，具备百万级数据处理的服务能力与高响应性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58"/>
              <p:cNvSpPr txBox="1"/>
              <p:nvPr/>
            </p:nvSpPr>
            <p:spPr>
              <a:xfrm>
                <a:off x="9709603" y="8607465"/>
                <a:ext cx="5374547" cy="203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zh-CN" altLang="en-US" sz="2400" dirty="0" smtClean="0">
                    <a:solidFill>
                      <a:srgbClr val="5579D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依托于专业的政策解读和模型专家团队具有</a:t>
                </a:r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权威的客户受益所有人识别模型和成功案例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58"/>
              <p:cNvSpPr txBox="1"/>
              <p:nvPr/>
            </p:nvSpPr>
            <p:spPr>
              <a:xfrm>
                <a:off x="16678845" y="8660786"/>
                <a:ext cx="4838104" cy="203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zh-CN" altLang="en-US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拥有满足银行各阶段需求的成熟产品和全套解决方案，对接银行系统的实施经验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KSO_Shape"/>
              <p:cNvSpPr>
                <a:spLocks/>
              </p:cNvSpPr>
              <p:nvPr/>
            </p:nvSpPr>
            <p:spPr bwMode="auto">
              <a:xfrm>
                <a:off x="24472537" y="4235609"/>
                <a:ext cx="1905000" cy="1298574"/>
              </a:xfrm>
              <a:custGeom>
                <a:avLst/>
                <a:gdLst/>
                <a:ahLst/>
                <a:cxnLst/>
                <a:rect l="0" t="0" r="r" b="b"/>
                <a:pathLst>
                  <a:path w="2608263" h="1778000">
                    <a:moveTo>
                      <a:pt x="1956693" y="381000"/>
                    </a:moveTo>
                    <a:lnTo>
                      <a:pt x="1966217" y="381397"/>
                    </a:lnTo>
                    <a:lnTo>
                      <a:pt x="1975740" y="382192"/>
                    </a:lnTo>
                    <a:lnTo>
                      <a:pt x="1986057" y="382986"/>
                    </a:lnTo>
                    <a:lnTo>
                      <a:pt x="1995581" y="384575"/>
                    </a:lnTo>
                    <a:lnTo>
                      <a:pt x="2005501" y="386562"/>
                    </a:lnTo>
                    <a:lnTo>
                      <a:pt x="2015819" y="388548"/>
                    </a:lnTo>
                    <a:lnTo>
                      <a:pt x="2025739" y="391726"/>
                    </a:lnTo>
                    <a:lnTo>
                      <a:pt x="2035263" y="394904"/>
                    </a:lnTo>
                    <a:lnTo>
                      <a:pt x="2045580" y="398876"/>
                    </a:lnTo>
                    <a:lnTo>
                      <a:pt x="2055500" y="403246"/>
                    </a:lnTo>
                    <a:lnTo>
                      <a:pt x="2065421" y="408807"/>
                    </a:lnTo>
                    <a:lnTo>
                      <a:pt x="2075738" y="414766"/>
                    </a:lnTo>
                    <a:lnTo>
                      <a:pt x="2101927" y="438998"/>
                    </a:lnTo>
                    <a:lnTo>
                      <a:pt x="2143990" y="446149"/>
                    </a:lnTo>
                    <a:lnTo>
                      <a:pt x="2147958" y="448929"/>
                    </a:lnTo>
                    <a:lnTo>
                      <a:pt x="2151926" y="452107"/>
                    </a:lnTo>
                    <a:lnTo>
                      <a:pt x="2155497" y="455683"/>
                    </a:lnTo>
                    <a:lnTo>
                      <a:pt x="2158672" y="459655"/>
                    </a:lnTo>
                    <a:lnTo>
                      <a:pt x="2161847" y="464025"/>
                    </a:lnTo>
                    <a:lnTo>
                      <a:pt x="2164624" y="468395"/>
                    </a:lnTo>
                    <a:lnTo>
                      <a:pt x="2169783" y="477531"/>
                    </a:lnTo>
                    <a:lnTo>
                      <a:pt x="2173751" y="485874"/>
                    </a:lnTo>
                    <a:lnTo>
                      <a:pt x="2176529" y="493024"/>
                    </a:lnTo>
                    <a:lnTo>
                      <a:pt x="2179306" y="499380"/>
                    </a:lnTo>
                    <a:lnTo>
                      <a:pt x="2182878" y="516064"/>
                    </a:lnTo>
                    <a:lnTo>
                      <a:pt x="2186052" y="532749"/>
                    </a:lnTo>
                    <a:lnTo>
                      <a:pt x="2188036" y="549433"/>
                    </a:lnTo>
                    <a:lnTo>
                      <a:pt x="2189623" y="565720"/>
                    </a:lnTo>
                    <a:lnTo>
                      <a:pt x="2190417" y="582008"/>
                    </a:lnTo>
                    <a:lnTo>
                      <a:pt x="2190814" y="598692"/>
                    </a:lnTo>
                    <a:lnTo>
                      <a:pt x="2190814" y="615376"/>
                    </a:lnTo>
                    <a:lnTo>
                      <a:pt x="2190417" y="632855"/>
                    </a:lnTo>
                    <a:lnTo>
                      <a:pt x="2190020" y="642389"/>
                    </a:lnTo>
                    <a:lnTo>
                      <a:pt x="2188830" y="656293"/>
                    </a:lnTo>
                    <a:lnTo>
                      <a:pt x="2185259" y="692840"/>
                    </a:lnTo>
                    <a:lnTo>
                      <a:pt x="2183671" y="711908"/>
                    </a:lnTo>
                    <a:lnTo>
                      <a:pt x="2182878" y="730578"/>
                    </a:lnTo>
                    <a:lnTo>
                      <a:pt x="2182084" y="746468"/>
                    </a:lnTo>
                    <a:lnTo>
                      <a:pt x="2182481" y="753221"/>
                    </a:lnTo>
                    <a:lnTo>
                      <a:pt x="2182878" y="758386"/>
                    </a:lnTo>
                    <a:lnTo>
                      <a:pt x="2183671" y="765139"/>
                    </a:lnTo>
                    <a:lnTo>
                      <a:pt x="2184862" y="771098"/>
                    </a:lnTo>
                    <a:lnTo>
                      <a:pt x="2186449" y="775865"/>
                    </a:lnTo>
                    <a:lnTo>
                      <a:pt x="2188433" y="779837"/>
                    </a:lnTo>
                    <a:lnTo>
                      <a:pt x="2192798" y="787782"/>
                    </a:lnTo>
                    <a:lnTo>
                      <a:pt x="2195179" y="792152"/>
                    </a:lnTo>
                    <a:lnTo>
                      <a:pt x="2198353" y="798508"/>
                    </a:lnTo>
                    <a:lnTo>
                      <a:pt x="2200734" y="804069"/>
                    </a:lnTo>
                    <a:lnTo>
                      <a:pt x="2202719" y="810028"/>
                    </a:lnTo>
                    <a:lnTo>
                      <a:pt x="2204306" y="815987"/>
                    </a:lnTo>
                    <a:lnTo>
                      <a:pt x="2205496" y="822343"/>
                    </a:lnTo>
                    <a:lnTo>
                      <a:pt x="2206687" y="829096"/>
                    </a:lnTo>
                    <a:lnTo>
                      <a:pt x="2207480" y="835452"/>
                    </a:lnTo>
                    <a:lnTo>
                      <a:pt x="2207877" y="842205"/>
                    </a:lnTo>
                    <a:lnTo>
                      <a:pt x="2207877" y="848561"/>
                    </a:lnTo>
                    <a:lnTo>
                      <a:pt x="2207480" y="862465"/>
                    </a:lnTo>
                    <a:lnTo>
                      <a:pt x="2206290" y="875177"/>
                    </a:lnTo>
                    <a:lnTo>
                      <a:pt x="2204306" y="887889"/>
                    </a:lnTo>
                    <a:lnTo>
                      <a:pt x="2202321" y="899806"/>
                    </a:lnTo>
                    <a:lnTo>
                      <a:pt x="2199544" y="913312"/>
                    </a:lnTo>
                    <a:lnTo>
                      <a:pt x="2197560" y="920463"/>
                    </a:lnTo>
                    <a:lnTo>
                      <a:pt x="2195179" y="927613"/>
                    </a:lnTo>
                    <a:lnTo>
                      <a:pt x="2192798" y="934367"/>
                    </a:lnTo>
                    <a:lnTo>
                      <a:pt x="2190020" y="941517"/>
                    </a:lnTo>
                    <a:lnTo>
                      <a:pt x="2186846" y="947873"/>
                    </a:lnTo>
                    <a:lnTo>
                      <a:pt x="2183275" y="953037"/>
                    </a:lnTo>
                    <a:lnTo>
                      <a:pt x="2181291" y="955818"/>
                    </a:lnTo>
                    <a:lnTo>
                      <a:pt x="2178909" y="958201"/>
                    </a:lnTo>
                    <a:lnTo>
                      <a:pt x="2176132" y="960188"/>
                    </a:lnTo>
                    <a:lnTo>
                      <a:pt x="2173354" y="961777"/>
                    </a:lnTo>
                    <a:lnTo>
                      <a:pt x="2167799" y="965749"/>
                    </a:lnTo>
                    <a:lnTo>
                      <a:pt x="2162243" y="968530"/>
                    </a:lnTo>
                    <a:lnTo>
                      <a:pt x="2156291" y="971708"/>
                    </a:lnTo>
                    <a:lnTo>
                      <a:pt x="2151133" y="975283"/>
                    </a:lnTo>
                    <a:lnTo>
                      <a:pt x="2147958" y="977269"/>
                    </a:lnTo>
                    <a:lnTo>
                      <a:pt x="2145974" y="979653"/>
                    </a:lnTo>
                    <a:lnTo>
                      <a:pt x="2143593" y="982434"/>
                    </a:lnTo>
                    <a:lnTo>
                      <a:pt x="2142006" y="985612"/>
                    </a:lnTo>
                    <a:lnTo>
                      <a:pt x="2139625" y="990379"/>
                    </a:lnTo>
                    <a:lnTo>
                      <a:pt x="2137641" y="995543"/>
                    </a:lnTo>
                    <a:lnTo>
                      <a:pt x="2136450" y="1000707"/>
                    </a:lnTo>
                    <a:lnTo>
                      <a:pt x="2135260" y="1005871"/>
                    </a:lnTo>
                    <a:lnTo>
                      <a:pt x="2134466" y="1011433"/>
                    </a:lnTo>
                    <a:lnTo>
                      <a:pt x="2133673" y="1016597"/>
                    </a:lnTo>
                    <a:lnTo>
                      <a:pt x="2132879" y="1028514"/>
                    </a:lnTo>
                    <a:lnTo>
                      <a:pt x="2132085" y="1039637"/>
                    </a:lnTo>
                    <a:lnTo>
                      <a:pt x="2131292" y="1051158"/>
                    </a:lnTo>
                    <a:lnTo>
                      <a:pt x="2130895" y="1056719"/>
                    </a:lnTo>
                    <a:lnTo>
                      <a:pt x="2130101" y="1061883"/>
                    </a:lnTo>
                    <a:lnTo>
                      <a:pt x="2128911" y="1067445"/>
                    </a:lnTo>
                    <a:lnTo>
                      <a:pt x="2127721" y="1072212"/>
                    </a:lnTo>
                    <a:lnTo>
                      <a:pt x="2125736" y="1078170"/>
                    </a:lnTo>
                    <a:lnTo>
                      <a:pt x="2123355" y="1082937"/>
                    </a:lnTo>
                    <a:lnTo>
                      <a:pt x="2120578" y="1087307"/>
                    </a:lnTo>
                    <a:lnTo>
                      <a:pt x="2117800" y="1091280"/>
                    </a:lnTo>
                    <a:lnTo>
                      <a:pt x="2112245" y="1098430"/>
                    </a:lnTo>
                    <a:lnTo>
                      <a:pt x="2106293" y="1105183"/>
                    </a:lnTo>
                    <a:lnTo>
                      <a:pt x="2103515" y="1109156"/>
                    </a:lnTo>
                    <a:lnTo>
                      <a:pt x="2101134" y="1112731"/>
                    </a:lnTo>
                    <a:lnTo>
                      <a:pt x="2098356" y="1116703"/>
                    </a:lnTo>
                    <a:lnTo>
                      <a:pt x="2096372" y="1121470"/>
                    </a:lnTo>
                    <a:lnTo>
                      <a:pt x="2093991" y="1126237"/>
                    </a:lnTo>
                    <a:lnTo>
                      <a:pt x="2092801" y="1131799"/>
                    </a:lnTo>
                    <a:lnTo>
                      <a:pt x="2091610" y="1138155"/>
                    </a:lnTo>
                    <a:lnTo>
                      <a:pt x="2090817" y="1145305"/>
                    </a:lnTo>
                    <a:lnTo>
                      <a:pt x="2127721" y="1150470"/>
                    </a:lnTo>
                    <a:lnTo>
                      <a:pt x="2138435" y="1173907"/>
                    </a:lnTo>
                    <a:lnTo>
                      <a:pt x="2144783" y="1187016"/>
                    </a:lnTo>
                    <a:lnTo>
                      <a:pt x="2152323" y="1201317"/>
                    </a:lnTo>
                    <a:lnTo>
                      <a:pt x="2159863" y="1214426"/>
                    </a:lnTo>
                    <a:lnTo>
                      <a:pt x="2163831" y="1220782"/>
                    </a:lnTo>
                    <a:lnTo>
                      <a:pt x="2167799" y="1226741"/>
                    </a:lnTo>
                    <a:lnTo>
                      <a:pt x="2171767" y="1231905"/>
                    </a:lnTo>
                    <a:lnTo>
                      <a:pt x="2175735" y="1236672"/>
                    </a:lnTo>
                    <a:lnTo>
                      <a:pt x="2180497" y="1240645"/>
                    </a:lnTo>
                    <a:lnTo>
                      <a:pt x="2184862" y="1243823"/>
                    </a:lnTo>
                    <a:lnTo>
                      <a:pt x="2241606" y="1259713"/>
                    </a:lnTo>
                    <a:lnTo>
                      <a:pt x="2293192" y="1281164"/>
                    </a:lnTo>
                    <a:lnTo>
                      <a:pt x="2345572" y="1303807"/>
                    </a:lnTo>
                    <a:lnTo>
                      <a:pt x="2397951" y="1326053"/>
                    </a:lnTo>
                    <a:lnTo>
                      <a:pt x="2449140" y="1347902"/>
                    </a:lnTo>
                    <a:lnTo>
                      <a:pt x="2461045" y="1352669"/>
                    </a:lnTo>
                    <a:lnTo>
                      <a:pt x="2472552" y="1356641"/>
                    </a:lnTo>
                    <a:lnTo>
                      <a:pt x="2496361" y="1365381"/>
                    </a:lnTo>
                    <a:lnTo>
                      <a:pt x="2519773" y="1373723"/>
                    </a:lnTo>
                    <a:lnTo>
                      <a:pt x="2530884" y="1378093"/>
                    </a:lnTo>
                    <a:lnTo>
                      <a:pt x="2541995" y="1382860"/>
                    </a:lnTo>
                    <a:lnTo>
                      <a:pt x="2552312" y="1388421"/>
                    </a:lnTo>
                    <a:lnTo>
                      <a:pt x="2562233" y="1394380"/>
                    </a:lnTo>
                    <a:lnTo>
                      <a:pt x="2566597" y="1397558"/>
                    </a:lnTo>
                    <a:lnTo>
                      <a:pt x="2571756" y="1400736"/>
                    </a:lnTo>
                    <a:lnTo>
                      <a:pt x="2576121" y="1404311"/>
                    </a:lnTo>
                    <a:lnTo>
                      <a:pt x="2580089" y="1407886"/>
                    </a:lnTo>
                    <a:lnTo>
                      <a:pt x="2584057" y="1411859"/>
                    </a:lnTo>
                    <a:lnTo>
                      <a:pt x="2587629" y="1416228"/>
                    </a:lnTo>
                    <a:lnTo>
                      <a:pt x="2591200" y="1420598"/>
                    </a:lnTo>
                    <a:lnTo>
                      <a:pt x="2594375" y="1425365"/>
                    </a:lnTo>
                    <a:lnTo>
                      <a:pt x="2597946" y="1430132"/>
                    </a:lnTo>
                    <a:lnTo>
                      <a:pt x="2600723" y="1435296"/>
                    </a:lnTo>
                    <a:lnTo>
                      <a:pt x="2603105" y="1440858"/>
                    </a:lnTo>
                    <a:lnTo>
                      <a:pt x="2605089" y="1446817"/>
                    </a:lnTo>
                    <a:lnTo>
                      <a:pt x="2605485" y="1465487"/>
                    </a:lnTo>
                    <a:lnTo>
                      <a:pt x="2605882" y="1488528"/>
                    </a:lnTo>
                    <a:lnTo>
                      <a:pt x="2607073" y="1542951"/>
                    </a:lnTo>
                    <a:lnTo>
                      <a:pt x="2608263" y="1599757"/>
                    </a:lnTo>
                    <a:lnTo>
                      <a:pt x="2608263" y="1625975"/>
                    </a:lnTo>
                    <a:lnTo>
                      <a:pt x="2608263" y="1649413"/>
                    </a:lnTo>
                    <a:lnTo>
                      <a:pt x="2308271" y="1649413"/>
                    </a:lnTo>
                    <a:lnTo>
                      <a:pt x="2307081" y="1594196"/>
                    </a:lnTo>
                    <a:lnTo>
                      <a:pt x="2305493" y="1538581"/>
                    </a:lnTo>
                    <a:lnTo>
                      <a:pt x="2305097" y="1494486"/>
                    </a:lnTo>
                    <a:lnTo>
                      <a:pt x="2305097" y="1482172"/>
                    </a:lnTo>
                    <a:lnTo>
                      <a:pt x="2301129" y="1470651"/>
                    </a:lnTo>
                    <a:lnTo>
                      <a:pt x="2297557" y="1461117"/>
                    </a:lnTo>
                    <a:lnTo>
                      <a:pt x="2293986" y="1451981"/>
                    </a:lnTo>
                    <a:lnTo>
                      <a:pt x="2289224" y="1443241"/>
                    </a:lnTo>
                    <a:lnTo>
                      <a:pt x="2284859" y="1434899"/>
                    </a:lnTo>
                    <a:lnTo>
                      <a:pt x="2280097" y="1426954"/>
                    </a:lnTo>
                    <a:lnTo>
                      <a:pt x="2275335" y="1419406"/>
                    </a:lnTo>
                    <a:lnTo>
                      <a:pt x="2270177" y="1411859"/>
                    </a:lnTo>
                    <a:lnTo>
                      <a:pt x="2264621" y="1405106"/>
                    </a:lnTo>
                    <a:lnTo>
                      <a:pt x="2258669" y="1398352"/>
                    </a:lnTo>
                    <a:lnTo>
                      <a:pt x="2252717" y="1391996"/>
                    </a:lnTo>
                    <a:lnTo>
                      <a:pt x="2246765" y="1386435"/>
                    </a:lnTo>
                    <a:lnTo>
                      <a:pt x="2240416" y="1380079"/>
                    </a:lnTo>
                    <a:lnTo>
                      <a:pt x="2234067" y="1374915"/>
                    </a:lnTo>
                    <a:lnTo>
                      <a:pt x="2226924" y="1369750"/>
                    </a:lnTo>
                    <a:lnTo>
                      <a:pt x="2220178" y="1364983"/>
                    </a:lnTo>
                    <a:lnTo>
                      <a:pt x="2213433" y="1360217"/>
                    </a:lnTo>
                    <a:lnTo>
                      <a:pt x="2206290" y="1355450"/>
                    </a:lnTo>
                    <a:lnTo>
                      <a:pt x="2198750" y="1351080"/>
                    </a:lnTo>
                    <a:lnTo>
                      <a:pt x="2184465" y="1343532"/>
                    </a:lnTo>
                    <a:lnTo>
                      <a:pt x="2169386" y="1336382"/>
                    </a:lnTo>
                    <a:lnTo>
                      <a:pt x="2154307" y="1330026"/>
                    </a:lnTo>
                    <a:lnTo>
                      <a:pt x="2139228" y="1323670"/>
                    </a:lnTo>
                    <a:lnTo>
                      <a:pt x="2124546" y="1318108"/>
                    </a:lnTo>
                    <a:lnTo>
                      <a:pt x="2095578" y="1307780"/>
                    </a:lnTo>
                    <a:lnTo>
                      <a:pt x="2067405" y="1297849"/>
                    </a:lnTo>
                    <a:lnTo>
                      <a:pt x="2053913" y="1293082"/>
                    </a:lnTo>
                    <a:lnTo>
                      <a:pt x="2041215" y="1287917"/>
                    </a:lnTo>
                    <a:lnTo>
                      <a:pt x="1985264" y="1263685"/>
                    </a:lnTo>
                    <a:lnTo>
                      <a:pt x="1926932" y="1239056"/>
                    </a:lnTo>
                    <a:lnTo>
                      <a:pt x="1840427" y="1202112"/>
                    </a:lnTo>
                    <a:lnTo>
                      <a:pt x="1797571" y="1183441"/>
                    </a:lnTo>
                    <a:lnTo>
                      <a:pt x="1755111" y="1166359"/>
                    </a:lnTo>
                    <a:lnTo>
                      <a:pt x="1762651" y="1150470"/>
                    </a:lnTo>
                    <a:lnTo>
                      <a:pt x="1790031" y="1143716"/>
                    </a:lnTo>
                    <a:lnTo>
                      <a:pt x="1788047" y="1138155"/>
                    </a:lnTo>
                    <a:lnTo>
                      <a:pt x="1786460" y="1132196"/>
                    </a:lnTo>
                    <a:lnTo>
                      <a:pt x="1784873" y="1127429"/>
                    </a:lnTo>
                    <a:lnTo>
                      <a:pt x="1782492" y="1123457"/>
                    </a:lnTo>
                    <a:lnTo>
                      <a:pt x="1780111" y="1119484"/>
                    </a:lnTo>
                    <a:lnTo>
                      <a:pt x="1777730" y="1115909"/>
                    </a:lnTo>
                    <a:lnTo>
                      <a:pt x="1772571" y="1109950"/>
                    </a:lnTo>
                    <a:lnTo>
                      <a:pt x="1767413" y="1103594"/>
                    </a:lnTo>
                    <a:lnTo>
                      <a:pt x="1762254" y="1097636"/>
                    </a:lnTo>
                    <a:lnTo>
                      <a:pt x="1759476" y="1094458"/>
                    </a:lnTo>
                    <a:lnTo>
                      <a:pt x="1757095" y="1091280"/>
                    </a:lnTo>
                    <a:lnTo>
                      <a:pt x="1755111" y="1087307"/>
                    </a:lnTo>
                    <a:lnTo>
                      <a:pt x="1753524" y="1082937"/>
                    </a:lnTo>
                    <a:lnTo>
                      <a:pt x="1743207" y="973694"/>
                    </a:lnTo>
                    <a:lnTo>
                      <a:pt x="1743207" y="974091"/>
                    </a:lnTo>
                    <a:lnTo>
                      <a:pt x="1742413" y="974091"/>
                    </a:lnTo>
                    <a:lnTo>
                      <a:pt x="1739636" y="973694"/>
                    </a:lnTo>
                    <a:lnTo>
                      <a:pt x="1730112" y="972105"/>
                    </a:lnTo>
                    <a:lnTo>
                      <a:pt x="1720985" y="969324"/>
                    </a:lnTo>
                    <a:lnTo>
                      <a:pt x="1717414" y="968133"/>
                    </a:lnTo>
                    <a:lnTo>
                      <a:pt x="1715033" y="967338"/>
                    </a:lnTo>
                    <a:lnTo>
                      <a:pt x="1711065" y="963763"/>
                    </a:lnTo>
                    <a:lnTo>
                      <a:pt x="1707097" y="960188"/>
                    </a:lnTo>
                    <a:lnTo>
                      <a:pt x="1703129" y="955818"/>
                    </a:lnTo>
                    <a:lnTo>
                      <a:pt x="1699954" y="950654"/>
                    </a:lnTo>
                    <a:lnTo>
                      <a:pt x="1697177" y="945490"/>
                    </a:lnTo>
                    <a:lnTo>
                      <a:pt x="1694399" y="939531"/>
                    </a:lnTo>
                    <a:lnTo>
                      <a:pt x="1692018" y="932778"/>
                    </a:lnTo>
                    <a:lnTo>
                      <a:pt x="1689637" y="926422"/>
                    </a:lnTo>
                    <a:lnTo>
                      <a:pt x="1688050" y="919668"/>
                    </a:lnTo>
                    <a:lnTo>
                      <a:pt x="1686066" y="912518"/>
                    </a:lnTo>
                    <a:lnTo>
                      <a:pt x="1683288" y="897423"/>
                    </a:lnTo>
                    <a:lnTo>
                      <a:pt x="1681304" y="882327"/>
                    </a:lnTo>
                    <a:lnTo>
                      <a:pt x="1679717" y="867232"/>
                    </a:lnTo>
                    <a:lnTo>
                      <a:pt x="1684875" y="862465"/>
                    </a:lnTo>
                    <a:lnTo>
                      <a:pt x="1689637" y="857698"/>
                    </a:lnTo>
                    <a:lnTo>
                      <a:pt x="1694796" y="851739"/>
                    </a:lnTo>
                    <a:lnTo>
                      <a:pt x="1699161" y="845780"/>
                    </a:lnTo>
                    <a:lnTo>
                      <a:pt x="1703525" y="839424"/>
                    </a:lnTo>
                    <a:lnTo>
                      <a:pt x="1707891" y="832671"/>
                    </a:lnTo>
                    <a:lnTo>
                      <a:pt x="1711462" y="825918"/>
                    </a:lnTo>
                    <a:lnTo>
                      <a:pt x="1715033" y="818767"/>
                    </a:lnTo>
                    <a:lnTo>
                      <a:pt x="1718208" y="811617"/>
                    </a:lnTo>
                    <a:lnTo>
                      <a:pt x="1720985" y="804466"/>
                    </a:lnTo>
                    <a:lnTo>
                      <a:pt x="1726144" y="790166"/>
                    </a:lnTo>
                    <a:lnTo>
                      <a:pt x="1730509" y="776262"/>
                    </a:lnTo>
                    <a:lnTo>
                      <a:pt x="1734080" y="762755"/>
                    </a:lnTo>
                    <a:lnTo>
                      <a:pt x="1736858" y="750838"/>
                    </a:lnTo>
                    <a:lnTo>
                      <a:pt x="1738842" y="740510"/>
                    </a:lnTo>
                    <a:lnTo>
                      <a:pt x="1742413" y="720647"/>
                    </a:lnTo>
                    <a:lnTo>
                      <a:pt x="1743604" y="709524"/>
                    </a:lnTo>
                    <a:lnTo>
                      <a:pt x="1745191" y="698798"/>
                    </a:lnTo>
                    <a:lnTo>
                      <a:pt x="1746381" y="687278"/>
                    </a:lnTo>
                    <a:lnTo>
                      <a:pt x="1747175" y="675361"/>
                    </a:lnTo>
                    <a:lnTo>
                      <a:pt x="1747572" y="663443"/>
                    </a:lnTo>
                    <a:lnTo>
                      <a:pt x="1747572" y="651129"/>
                    </a:lnTo>
                    <a:lnTo>
                      <a:pt x="1747175" y="638814"/>
                    </a:lnTo>
                    <a:lnTo>
                      <a:pt x="1746381" y="626102"/>
                    </a:lnTo>
                    <a:lnTo>
                      <a:pt x="1744794" y="613787"/>
                    </a:lnTo>
                    <a:lnTo>
                      <a:pt x="1742810" y="601473"/>
                    </a:lnTo>
                    <a:lnTo>
                      <a:pt x="1740033" y="589158"/>
                    </a:lnTo>
                    <a:lnTo>
                      <a:pt x="1736461" y="576843"/>
                    </a:lnTo>
                    <a:lnTo>
                      <a:pt x="1732096" y="564529"/>
                    </a:lnTo>
                    <a:lnTo>
                      <a:pt x="1726937" y="553008"/>
                    </a:lnTo>
                    <a:lnTo>
                      <a:pt x="1723366" y="546255"/>
                    </a:lnTo>
                    <a:lnTo>
                      <a:pt x="1720192" y="539899"/>
                    </a:lnTo>
                    <a:lnTo>
                      <a:pt x="1715033" y="530365"/>
                    </a:lnTo>
                    <a:lnTo>
                      <a:pt x="1712652" y="526393"/>
                    </a:lnTo>
                    <a:lnTo>
                      <a:pt x="1711859" y="521229"/>
                    </a:lnTo>
                    <a:lnTo>
                      <a:pt x="1711859" y="516064"/>
                    </a:lnTo>
                    <a:lnTo>
                      <a:pt x="1711462" y="509708"/>
                    </a:lnTo>
                    <a:lnTo>
                      <a:pt x="1712255" y="493421"/>
                    </a:lnTo>
                    <a:lnTo>
                      <a:pt x="1716223" y="486271"/>
                    </a:lnTo>
                    <a:lnTo>
                      <a:pt x="1720192" y="479915"/>
                    </a:lnTo>
                    <a:lnTo>
                      <a:pt x="1724557" y="473559"/>
                    </a:lnTo>
                    <a:lnTo>
                      <a:pt x="1728922" y="467600"/>
                    </a:lnTo>
                    <a:lnTo>
                      <a:pt x="1734080" y="462039"/>
                    </a:lnTo>
                    <a:lnTo>
                      <a:pt x="1738842" y="456477"/>
                    </a:lnTo>
                    <a:lnTo>
                      <a:pt x="1743604" y="451313"/>
                    </a:lnTo>
                    <a:lnTo>
                      <a:pt x="1748762" y="446546"/>
                    </a:lnTo>
                    <a:lnTo>
                      <a:pt x="1754318" y="442176"/>
                    </a:lnTo>
                    <a:lnTo>
                      <a:pt x="1759476" y="438204"/>
                    </a:lnTo>
                    <a:lnTo>
                      <a:pt x="1765429" y="434231"/>
                    </a:lnTo>
                    <a:lnTo>
                      <a:pt x="1771381" y="430259"/>
                    </a:lnTo>
                    <a:lnTo>
                      <a:pt x="1776936" y="427081"/>
                    </a:lnTo>
                    <a:lnTo>
                      <a:pt x="1782888" y="424300"/>
                    </a:lnTo>
                    <a:lnTo>
                      <a:pt x="1789634" y="421917"/>
                    </a:lnTo>
                    <a:lnTo>
                      <a:pt x="1795587" y="419533"/>
                    </a:lnTo>
                    <a:lnTo>
                      <a:pt x="1820983" y="409999"/>
                    </a:lnTo>
                    <a:lnTo>
                      <a:pt x="1834871" y="404438"/>
                    </a:lnTo>
                    <a:lnTo>
                      <a:pt x="1849950" y="399273"/>
                    </a:lnTo>
                    <a:lnTo>
                      <a:pt x="1865823" y="394506"/>
                    </a:lnTo>
                    <a:lnTo>
                      <a:pt x="1882886" y="390137"/>
                    </a:lnTo>
                    <a:lnTo>
                      <a:pt x="1900742" y="386562"/>
                    </a:lnTo>
                    <a:lnTo>
                      <a:pt x="1909472" y="384973"/>
                    </a:lnTo>
                    <a:lnTo>
                      <a:pt x="1918599" y="383384"/>
                    </a:lnTo>
                    <a:lnTo>
                      <a:pt x="1927726" y="382589"/>
                    </a:lnTo>
                    <a:lnTo>
                      <a:pt x="1937249" y="381795"/>
                    </a:lnTo>
                    <a:lnTo>
                      <a:pt x="1946773" y="381397"/>
                    </a:lnTo>
                    <a:lnTo>
                      <a:pt x="1956693" y="381000"/>
                    </a:lnTo>
                    <a:close/>
                    <a:moveTo>
                      <a:pt x="674585" y="381000"/>
                    </a:moveTo>
                    <a:lnTo>
                      <a:pt x="684505" y="381397"/>
                    </a:lnTo>
                    <a:lnTo>
                      <a:pt x="694029" y="382192"/>
                    </a:lnTo>
                    <a:lnTo>
                      <a:pt x="703552" y="382986"/>
                    </a:lnTo>
                    <a:lnTo>
                      <a:pt x="713870" y="384575"/>
                    </a:lnTo>
                    <a:lnTo>
                      <a:pt x="723790" y="386562"/>
                    </a:lnTo>
                    <a:lnTo>
                      <a:pt x="733710" y="388548"/>
                    </a:lnTo>
                    <a:lnTo>
                      <a:pt x="743631" y="391726"/>
                    </a:lnTo>
                    <a:lnTo>
                      <a:pt x="753551" y="394904"/>
                    </a:lnTo>
                    <a:lnTo>
                      <a:pt x="763868" y="398876"/>
                    </a:lnTo>
                    <a:lnTo>
                      <a:pt x="773789" y="403246"/>
                    </a:lnTo>
                    <a:lnTo>
                      <a:pt x="783709" y="408807"/>
                    </a:lnTo>
                    <a:lnTo>
                      <a:pt x="793629" y="414766"/>
                    </a:lnTo>
                    <a:lnTo>
                      <a:pt x="820216" y="438998"/>
                    </a:lnTo>
                    <a:lnTo>
                      <a:pt x="861088" y="446149"/>
                    </a:lnTo>
                    <a:lnTo>
                      <a:pt x="863866" y="468792"/>
                    </a:lnTo>
                    <a:lnTo>
                      <a:pt x="867040" y="491832"/>
                    </a:lnTo>
                    <a:lnTo>
                      <a:pt x="871008" y="514873"/>
                    </a:lnTo>
                    <a:lnTo>
                      <a:pt x="876167" y="539105"/>
                    </a:lnTo>
                    <a:lnTo>
                      <a:pt x="871405" y="548241"/>
                    </a:lnTo>
                    <a:lnTo>
                      <a:pt x="868231" y="554200"/>
                    </a:lnTo>
                    <a:lnTo>
                      <a:pt x="864659" y="560556"/>
                    </a:lnTo>
                    <a:lnTo>
                      <a:pt x="861088" y="568501"/>
                    </a:lnTo>
                    <a:lnTo>
                      <a:pt x="858310" y="577241"/>
                    </a:lnTo>
                    <a:lnTo>
                      <a:pt x="855533" y="586377"/>
                    </a:lnTo>
                    <a:lnTo>
                      <a:pt x="854342" y="591144"/>
                    </a:lnTo>
                    <a:lnTo>
                      <a:pt x="853548" y="596309"/>
                    </a:lnTo>
                    <a:lnTo>
                      <a:pt x="853152" y="602267"/>
                    </a:lnTo>
                    <a:lnTo>
                      <a:pt x="852755" y="607431"/>
                    </a:lnTo>
                    <a:lnTo>
                      <a:pt x="852755" y="613390"/>
                    </a:lnTo>
                    <a:lnTo>
                      <a:pt x="853152" y="619349"/>
                    </a:lnTo>
                    <a:lnTo>
                      <a:pt x="854739" y="642786"/>
                    </a:lnTo>
                    <a:lnTo>
                      <a:pt x="856723" y="670991"/>
                    </a:lnTo>
                    <a:lnTo>
                      <a:pt x="857913" y="686087"/>
                    </a:lnTo>
                    <a:lnTo>
                      <a:pt x="859501" y="700785"/>
                    </a:lnTo>
                    <a:lnTo>
                      <a:pt x="861485" y="716675"/>
                    </a:lnTo>
                    <a:lnTo>
                      <a:pt x="863469" y="732167"/>
                    </a:lnTo>
                    <a:lnTo>
                      <a:pt x="866247" y="748057"/>
                    </a:lnTo>
                    <a:lnTo>
                      <a:pt x="869818" y="763153"/>
                    </a:lnTo>
                    <a:lnTo>
                      <a:pt x="873786" y="779043"/>
                    </a:lnTo>
                    <a:lnTo>
                      <a:pt x="878548" y="793741"/>
                    </a:lnTo>
                    <a:lnTo>
                      <a:pt x="883706" y="808439"/>
                    </a:lnTo>
                    <a:lnTo>
                      <a:pt x="886881" y="815589"/>
                    </a:lnTo>
                    <a:lnTo>
                      <a:pt x="890055" y="822343"/>
                    </a:lnTo>
                    <a:lnTo>
                      <a:pt x="893230" y="829493"/>
                    </a:lnTo>
                    <a:lnTo>
                      <a:pt x="896801" y="835849"/>
                    </a:lnTo>
                    <a:lnTo>
                      <a:pt x="901166" y="842205"/>
                    </a:lnTo>
                    <a:lnTo>
                      <a:pt x="905134" y="848561"/>
                    </a:lnTo>
                    <a:lnTo>
                      <a:pt x="909896" y="854520"/>
                    </a:lnTo>
                    <a:lnTo>
                      <a:pt x="914261" y="860081"/>
                    </a:lnTo>
                    <a:lnTo>
                      <a:pt x="919420" y="865643"/>
                    </a:lnTo>
                    <a:lnTo>
                      <a:pt x="924578" y="870807"/>
                    </a:lnTo>
                    <a:lnTo>
                      <a:pt x="922594" y="885902"/>
                    </a:lnTo>
                    <a:lnTo>
                      <a:pt x="920213" y="899806"/>
                    </a:lnTo>
                    <a:lnTo>
                      <a:pt x="917436" y="913312"/>
                    </a:lnTo>
                    <a:lnTo>
                      <a:pt x="915451" y="920463"/>
                    </a:lnTo>
                    <a:lnTo>
                      <a:pt x="913467" y="927613"/>
                    </a:lnTo>
                    <a:lnTo>
                      <a:pt x="911087" y="934367"/>
                    </a:lnTo>
                    <a:lnTo>
                      <a:pt x="908309" y="941517"/>
                    </a:lnTo>
                    <a:lnTo>
                      <a:pt x="905134" y="947873"/>
                    </a:lnTo>
                    <a:lnTo>
                      <a:pt x="901563" y="953037"/>
                    </a:lnTo>
                    <a:lnTo>
                      <a:pt x="899182" y="955818"/>
                    </a:lnTo>
                    <a:lnTo>
                      <a:pt x="896801" y="958201"/>
                    </a:lnTo>
                    <a:lnTo>
                      <a:pt x="894420" y="960188"/>
                    </a:lnTo>
                    <a:lnTo>
                      <a:pt x="891643" y="961777"/>
                    </a:lnTo>
                    <a:lnTo>
                      <a:pt x="886087" y="965749"/>
                    </a:lnTo>
                    <a:lnTo>
                      <a:pt x="880532" y="968530"/>
                    </a:lnTo>
                    <a:lnTo>
                      <a:pt x="874580" y="971708"/>
                    </a:lnTo>
                    <a:lnTo>
                      <a:pt x="869024" y="975283"/>
                    </a:lnTo>
                    <a:lnTo>
                      <a:pt x="866247" y="977269"/>
                    </a:lnTo>
                    <a:lnTo>
                      <a:pt x="863866" y="979653"/>
                    </a:lnTo>
                    <a:lnTo>
                      <a:pt x="861881" y="982434"/>
                    </a:lnTo>
                    <a:lnTo>
                      <a:pt x="859897" y="985612"/>
                    </a:lnTo>
                    <a:lnTo>
                      <a:pt x="857913" y="990379"/>
                    </a:lnTo>
                    <a:lnTo>
                      <a:pt x="855929" y="995543"/>
                    </a:lnTo>
                    <a:lnTo>
                      <a:pt x="854342" y="1000707"/>
                    </a:lnTo>
                    <a:lnTo>
                      <a:pt x="853152" y="1005871"/>
                    </a:lnTo>
                    <a:lnTo>
                      <a:pt x="852358" y="1011433"/>
                    </a:lnTo>
                    <a:lnTo>
                      <a:pt x="851961" y="1016597"/>
                    </a:lnTo>
                    <a:lnTo>
                      <a:pt x="851167" y="1028514"/>
                    </a:lnTo>
                    <a:lnTo>
                      <a:pt x="850374" y="1039637"/>
                    </a:lnTo>
                    <a:lnTo>
                      <a:pt x="849580" y="1051158"/>
                    </a:lnTo>
                    <a:lnTo>
                      <a:pt x="849183" y="1056719"/>
                    </a:lnTo>
                    <a:lnTo>
                      <a:pt x="848390" y="1061883"/>
                    </a:lnTo>
                    <a:lnTo>
                      <a:pt x="847199" y="1067445"/>
                    </a:lnTo>
                    <a:lnTo>
                      <a:pt x="845612" y="1072212"/>
                    </a:lnTo>
                    <a:lnTo>
                      <a:pt x="843231" y="1078170"/>
                    </a:lnTo>
                    <a:lnTo>
                      <a:pt x="841247" y="1082937"/>
                    </a:lnTo>
                    <a:lnTo>
                      <a:pt x="838469" y="1087307"/>
                    </a:lnTo>
                    <a:lnTo>
                      <a:pt x="836089" y="1091280"/>
                    </a:lnTo>
                    <a:lnTo>
                      <a:pt x="830136" y="1098430"/>
                    </a:lnTo>
                    <a:lnTo>
                      <a:pt x="824581" y="1105183"/>
                    </a:lnTo>
                    <a:lnTo>
                      <a:pt x="821803" y="1109156"/>
                    </a:lnTo>
                    <a:lnTo>
                      <a:pt x="819026" y="1112731"/>
                    </a:lnTo>
                    <a:lnTo>
                      <a:pt x="816248" y="1116703"/>
                    </a:lnTo>
                    <a:lnTo>
                      <a:pt x="814264" y="1121470"/>
                    </a:lnTo>
                    <a:lnTo>
                      <a:pt x="812280" y="1126237"/>
                    </a:lnTo>
                    <a:lnTo>
                      <a:pt x="810692" y="1131799"/>
                    </a:lnTo>
                    <a:lnTo>
                      <a:pt x="809899" y="1138155"/>
                    </a:lnTo>
                    <a:lnTo>
                      <a:pt x="809105" y="1145305"/>
                    </a:lnTo>
                    <a:lnTo>
                      <a:pt x="845612" y="1150470"/>
                    </a:lnTo>
                    <a:lnTo>
                      <a:pt x="853152" y="1166757"/>
                    </a:lnTo>
                    <a:lnTo>
                      <a:pt x="811089" y="1183838"/>
                    </a:lnTo>
                    <a:lnTo>
                      <a:pt x="768233" y="1202112"/>
                    </a:lnTo>
                    <a:lnTo>
                      <a:pt x="682521" y="1239056"/>
                    </a:lnTo>
                    <a:lnTo>
                      <a:pt x="624586" y="1263685"/>
                    </a:lnTo>
                    <a:lnTo>
                      <a:pt x="568635" y="1287917"/>
                    </a:lnTo>
                    <a:lnTo>
                      <a:pt x="555541" y="1293082"/>
                    </a:lnTo>
                    <a:lnTo>
                      <a:pt x="542446" y="1297849"/>
                    </a:lnTo>
                    <a:lnTo>
                      <a:pt x="514669" y="1307780"/>
                    </a:lnTo>
                    <a:lnTo>
                      <a:pt x="485304" y="1318108"/>
                    </a:lnTo>
                    <a:lnTo>
                      <a:pt x="470225" y="1323670"/>
                    </a:lnTo>
                    <a:lnTo>
                      <a:pt x="455146" y="1330026"/>
                    </a:lnTo>
                    <a:lnTo>
                      <a:pt x="440464" y="1336382"/>
                    </a:lnTo>
                    <a:lnTo>
                      <a:pt x="425385" y="1343532"/>
                    </a:lnTo>
                    <a:lnTo>
                      <a:pt x="410703" y="1351080"/>
                    </a:lnTo>
                    <a:lnTo>
                      <a:pt x="403561" y="1355450"/>
                    </a:lnTo>
                    <a:lnTo>
                      <a:pt x="396418" y="1360217"/>
                    </a:lnTo>
                    <a:lnTo>
                      <a:pt x="389275" y="1364983"/>
                    </a:lnTo>
                    <a:lnTo>
                      <a:pt x="382529" y="1369750"/>
                    </a:lnTo>
                    <a:lnTo>
                      <a:pt x="376180" y="1374915"/>
                    </a:lnTo>
                    <a:lnTo>
                      <a:pt x="369038" y="1380079"/>
                    </a:lnTo>
                    <a:lnTo>
                      <a:pt x="363085" y="1386435"/>
                    </a:lnTo>
                    <a:lnTo>
                      <a:pt x="356736" y="1391996"/>
                    </a:lnTo>
                    <a:lnTo>
                      <a:pt x="350784" y="1398352"/>
                    </a:lnTo>
                    <a:lnTo>
                      <a:pt x="345229" y="1405106"/>
                    </a:lnTo>
                    <a:lnTo>
                      <a:pt x="339277" y="1411859"/>
                    </a:lnTo>
                    <a:lnTo>
                      <a:pt x="334118" y="1419406"/>
                    </a:lnTo>
                    <a:lnTo>
                      <a:pt x="329356" y="1426954"/>
                    </a:lnTo>
                    <a:lnTo>
                      <a:pt x="324594" y="1434899"/>
                    </a:lnTo>
                    <a:lnTo>
                      <a:pt x="320229" y="1443241"/>
                    </a:lnTo>
                    <a:lnTo>
                      <a:pt x="315865" y="1451981"/>
                    </a:lnTo>
                    <a:lnTo>
                      <a:pt x="311896" y="1461117"/>
                    </a:lnTo>
                    <a:lnTo>
                      <a:pt x="308325" y="1470651"/>
                    </a:lnTo>
                    <a:lnTo>
                      <a:pt x="304357" y="1482172"/>
                    </a:lnTo>
                    <a:lnTo>
                      <a:pt x="304357" y="1494486"/>
                    </a:lnTo>
                    <a:lnTo>
                      <a:pt x="303960" y="1538581"/>
                    </a:lnTo>
                    <a:lnTo>
                      <a:pt x="302770" y="1594196"/>
                    </a:lnTo>
                    <a:lnTo>
                      <a:pt x="301182" y="1649413"/>
                    </a:lnTo>
                    <a:lnTo>
                      <a:pt x="0" y="1649413"/>
                    </a:lnTo>
                    <a:lnTo>
                      <a:pt x="0" y="1625975"/>
                    </a:lnTo>
                    <a:lnTo>
                      <a:pt x="0" y="1599757"/>
                    </a:lnTo>
                    <a:lnTo>
                      <a:pt x="1190" y="1542951"/>
                    </a:lnTo>
                    <a:lnTo>
                      <a:pt x="2381" y="1488528"/>
                    </a:lnTo>
                    <a:lnTo>
                      <a:pt x="2778" y="1465487"/>
                    </a:lnTo>
                    <a:lnTo>
                      <a:pt x="2778" y="1446817"/>
                    </a:lnTo>
                    <a:lnTo>
                      <a:pt x="5159" y="1440858"/>
                    </a:lnTo>
                    <a:lnTo>
                      <a:pt x="7539" y="1435296"/>
                    </a:lnTo>
                    <a:lnTo>
                      <a:pt x="10317" y="1430132"/>
                    </a:lnTo>
                    <a:lnTo>
                      <a:pt x="13889" y="1425365"/>
                    </a:lnTo>
                    <a:lnTo>
                      <a:pt x="17063" y="1420598"/>
                    </a:lnTo>
                    <a:lnTo>
                      <a:pt x="20634" y="1416228"/>
                    </a:lnTo>
                    <a:lnTo>
                      <a:pt x="24206" y="1411859"/>
                    </a:lnTo>
                    <a:lnTo>
                      <a:pt x="28174" y="1407886"/>
                    </a:lnTo>
                    <a:lnTo>
                      <a:pt x="32142" y="1404311"/>
                    </a:lnTo>
                    <a:lnTo>
                      <a:pt x="36507" y="1400736"/>
                    </a:lnTo>
                    <a:lnTo>
                      <a:pt x="41269" y="1397558"/>
                    </a:lnTo>
                    <a:lnTo>
                      <a:pt x="46031" y="1394380"/>
                    </a:lnTo>
                    <a:lnTo>
                      <a:pt x="55951" y="1388421"/>
                    </a:lnTo>
                    <a:lnTo>
                      <a:pt x="66665" y="1382860"/>
                    </a:lnTo>
                    <a:lnTo>
                      <a:pt x="77379" y="1378093"/>
                    </a:lnTo>
                    <a:lnTo>
                      <a:pt x="88490" y="1373723"/>
                    </a:lnTo>
                    <a:lnTo>
                      <a:pt x="111902" y="1365381"/>
                    </a:lnTo>
                    <a:lnTo>
                      <a:pt x="135711" y="1356641"/>
                    </a:lnTo>
                    <a:lnTo>
                      <a:pt x="147218" y="1352669"/>
                    </a:lnTo>
                    <a:lnTo>
                      <a:pt x="158726" y="1347902"/>
                    </a:lnTo>
                    <a:lnTo>
                      <a:pt x="210312" y="1326053"/>
                    </a:lnTo>
                    <a:lnTo>
                      <a:pt x="263088" y="1303807"/>
                    </a:lnTo>
                    <a:lnTo>
                      <a:pt x="315071" y="1281164"/>
                    </a:lnTo>
                    <a:lnTo>
                      <a:pt x="366260" y="1259713"/>
                    </a:lnTo>
                    <a:lnTo>
                      <a:pt x="423401" y="1243823"/>
                    </a:lnTo>
                    <a:lnTo>
                      <a:pt x="428163" y="1240645"/>
                    </a:lnTo>
                    <a:lnTo>
                      <a:pt x="432131" y="1236672"/>
                    </a:lnTo>
                    <a:lnTo>
                      <a:pt x="436496" y="1231905"/>
                    </a:lnTo>
                    <a:lnTo>
                      <a:pt x="440464" y="1226741"/>
                    </a:lnTo>
                    <a:lnTo>
                      <a:pt x="444432" y="1220782"/>
                    </a:lnTo>
                    <a:lnTo>
                      <a:pt x="448401" y="1214426"/>
                    </a:lnTo>
                    <a:lnTo>
                      <a:pt x="456337" y="1201317"/>
                    </a:lnTo>
                    <a:lnTo>
                      <a:pt x="463480" y="1187016"/>
                    </a:lnTo>
                    <a:lnTo>
                      <a:pt x="469829" y="1173907"/>
                    </a:lnTo>
                    <a:lnTo>
                      <a:pt x="480543" y="1150470"/>
                    </a:lnTo>
                    <a:lnTo>
                      <a:pt x="507526" y="1143716"/>
                    </a:lnTo>
                    <a:lnTo>
                      <a:pt x="506336" y="1138155"/>
                    </a:lnTo>
                    <a:lnTo>
                      <a:pt x="504748" y="1132196"/>
                    </a:lnTo>
                    <a:lnTo>
                      <a:pt x="502764" y="1127429"/>
                    </a:lnTo>
                    <a:lnTo>
                      <a:pt x="500780" y="1123457"/>
                    </a:lnTo>
                    <a:lnTo>
                      <a:pt x="498399" y="1119484"/>
                    </a:lnTo>
                    <a:lnTo>
                      <a:pt x="496018" y="1115909"/>
                    </a:lnTo>
                    <a:lnTo>
                      <a:pt x="490860" y="1109950"/>
                    </a:lnTo>
                    <a:lnTo>
                      <a:pt x="485701" y="1103594"/>
                    </a:lnTo>
                    <a:lnTo>
                      <a:pt x="480146" y="1097636"/>
                    </a:lnTo>
                    <a:lnTo>
                      <a:pt x="477765" y="1094458"/>
                    </a:lnTo>
                    <a:lnTo>
                      <a:pt x="475384" y="1091280"/>
                    </a:lnTo>
                    <a:lnTo>
                      <a:pt x="473400" y="1087307"/>
                    </a:lnTo>
                    <a:lnTo>
                      <a:pt x="471813" y="1082937"/>
                    </a:lnTo>
                    <a:lnTo>
                      <a:pt x="461495" y="973694"/>
                    </a:lnTo>
                    <a:lnTo>
                      <a:pt x="461099" y="974091"/>
                    </a:lnTo>
                    <a:lnTo>
                      <a:pt x="460305" y="974091"/>
                    </a:lnTo>
                    <a:lnTo>
                      <a:pt x="457527" y="973694"/>
                    </a:lnTo>
                    <a:lnTo>
                      <a:pt x="448401" y="972105"/>
                    </a:lnTo>
                    <a:lnTo>
                      <a:pt x="438877" y="969324"/>
                    </a:lnTo>
                    <a:lnTo>
                      <a:pt x="435306" y="968133"/>
                    </a:lnTo>
                    <a:lnTo>
                      <a:pt x="433322" y="967338"/>
                    </a:lnTo>
                    <a:lnTo>
                      <a:pt x="430147" y="964557"/>
                    </a:lnTo>
                    <a:lnTo>
                      <a:pt x="426973" y="962174"/>
                    </a:lnTo>
                    <a:lnTo>
                      <a:pt x="424195" y="958996"/>
                    </a:lnTo>
                    <a:lnTo>
                      <a:pt x="421417" y="955818"/>
                    </a:lnTo>
                    <a:lnTo>
                      <a:pt x="419036" y="952243"/>
                    </a:lnTo>
                    <a:lnTo>
                      <a:pt x="416655" y="948270"/>
                    </a:lnTo>
                    <a:lnTo>
                      <a:pt x="414671" y="944298"/>
                    </a:lnTo>
                    <a:lnTo>
                      <a:pt x="412687" y="939928"/>
                    </a:lnTo>
                    <a:lnTo>
                      <a:pt x="409116" y="929997"/>
                    </a:lnTo>
                    <a:lnTo>
                      <a:pt x="406338" y="920066"/>
                    </a:lnTo>
                    <a:lnTo>
                      <a:pt x="403957" y="908943"/>
                    </a:lnTo>
                    <a:lnTo>
                      <a:pt x="401576" y="898217"/>
                    </a:lnTo>
                    <a:lnTo>
                      <a:pt x="399989" y="887094"/>
                    </a:lnTo>
                    <a:lnTo>
                      <a:pt x="398402" y="875574"/>
                    </a:lnTo>
                    <a:lnTo>
                      <a:pt x="396418" y="854122"/>
                    </a:lnTo>
                    <a:lnTo>
                      <a:pt x="394831" y="834260"/>
                    </a:lnTo>
                    <a:lnTo>
                      <a:pt x="393640" y="817576"/>
                    </a:lnTo>
                    <a:lnTo>
                      <a:pt x="393640" y="814795"/>
                    </a:lnTo>
                    <a:lnTo>
                      <a:pt x="394037" y="811617"/>
                    </a:lnTo>
                    <a:lnTo>
                      <a:pt x="395227" y="808439"/>
                    </a:lnTo>
                    <a:lnTo>
                      <a:pt x="396418" y="805261"/>
                    </a:lnTo>
                    <a:lnTo>
                      <a:pt x="399989" y="798905"/>
                    </a:lnTo>
                    <a:lnTo>
                      <a:pt x="403561" y="791755"/>
                    </a:lnTo>
                    <a:lnTo>
                      <a:pt x="407132" y="784604"/>
                    </a:lnTo>
                    <a:lnTo>
                      <a:pt x="408322" y="780234"/>
                    </a:lnTo>
                    <a:lnTo>
                      <a:pt x="409513" y="776262"/>
                    </a:lnTo>
                    <a:lnTo>
                      <a:pt x="410306" y="771495"/>
                    </a:lnTo>
                    <a:lnTo>
                      <a:pt x="410703" y="766331"/>
                    </a:lnTo>
                    <a:lnTo>
                      <a:pt x="410306" y="761166"/>
                    </a:lnTo>
                    <a:lnTo>
                      <a:pt x="409513" y="755605"/>
                    </a:lnTo>
                    <a:lnTo>
                      <a:pt x="406338" y="738126"/>
                    </a:lnTo>
                    <a:lnTo>
                      <a:pt x="403561" y="721839"/>
                    </a:lnTo>
                    <a:lnTo>
                      <a:pt x="401180" y="705552"/>
                    </a:lnTo>
                    <a:lnTo>
                      <a:pt x="399196" y="689662"/>
                    </a:lnTo>
                    <a:lnTo>
                      <a:pt x="397608" y="673772"/>
                    </a:lnTo>
                    <a:lnTo>
                      <a:pt x="397211" y="659074"/>
                    </a:lnTo>
                    <a:lnTo>
                      <a:pt x="396815" y="643978"/>
                    </a:lnTo>
                    <a:lnTo>
                      <a:pt x="396815" y="629677"/>
                    </a:lnTo>
                    <a:lnTo>
                      <a:pt x="397608" y="615774"/>
                    </a:lnTo>
                    <a:lnTo>
                      <a:pt x="398799" y="602267"/>
                    </a:lnTo>
                    <a:lnTo>
                      <a:pt x="400386" y="588761"/>
                    </a:lnTo>
                    <a:lnTo>
                      <a:pt x="402370" y="576446"/>
                    </a:lnTo>
                    <a:lnTo>
                      <a:pt x="404751" y="563734"/>
                    </a:lnTo>
                    <a:lnTo>
                      <a:pt x="407529" y="552214"/>
                    </a:lnTo>
                    <a:lnTo>
                      <a:pt x="410703" y="540297"/>
                    </a:lnTo>
                    <a:lnTo>
                      <a:pt x="414275" y="529571"/>
                    </a:lnTo>
                    <a:lnTo>
                      <a:pt x="418243" y="519242"/>
                    </a:lnTo>
                    <a:lnTo>
                      <a:pt x="422211" y="508914"/>
                    </a:lnTo>
                    <a:lnTo>
                      <a:pt x="426973" y="499380"/>
                    </a:lnTo>
                    <a:lnTo>
                      <a:pt x="432131" y="490243"/>
                    </a:lnTo>
                    <a:lnTo>
                      <a:pt x="437290" y="481504"/>
                    </a:lnTo>
                    <a:lnTo>
                      <a:pt x="442845" y="473162"/>
                    </a:lnTo>
                    <a:lnTo>
                      <a:pt x="448797" y="465614"/>
                    </a:lnTo>
                    <a:lnTo>
                      <a:pt x="454750" y="458066"/>
                    </a:lnTo>
                    <a:lnTo>
                      <a:pt x="461495" y="451710"/>
                    </a:lnTo>
                    <a:lnTo>
                      <a:pt x="468241" y="445752"/>
                    </a:lnTo>
                    <a:lnTo>
                      <a:pt x="474987" y="440190"/>
                    </a:lnTo>
                    <a:lnTo>
                      <a:pt x="482130" y="435026"/>
                    </a:lnTo>
                    <a:lnTo>
                      <a:pt x="490066" y="429862"/>
                    </a:lnTo>
                    <a:lnTo>
                      <a:pt x="497606" y="425889"/>
                    </a:lnTo>
                    <a:lnTo>
                      <a:pt x="505542" y="422711"/>
                    </a:lnTo>
                    <a:lnTo>
                      <a:pt x="513875" y="419533"/>
                    </a:lnTo>
                    <a:lnTo>
                      <a:pt x="538478" y="409999"/>
                    </a:lnTo>
                    <a:lnTo>
                      <a:pt x="553160" y="404438"/>
                    </a:lnTo>
                    <a:lnTo>
                      <a:pt x="568239" y="399273"/>
                    </a:lnTo>
                    <a:lnTo>
                      <a:pt x="584111" y="394506"/>
                    </a:lnTo>
                    <a:lnTo>
                      <a:pt x="601174" y="390137"/>
                    </a:lnTo>
                    <a:lnTo>
                      <a:pt x="618634" y="386562"/>
                    </a:lnTo>
                    <a:lnTo>
                      <a:pt x="627761" y="384973"/>
                    </a:lnTo>
                    <a:lnTo>
                      <a:pt x="636888" y="383384"/>
                    </a:lnTo>
                    <a:lnTo>
                      <a:pt x="646014" y="382589"/>
                    </a:lnTo>
                    <a:lnTo>
                      <a:pt x="655538" y="381795"/>
                    </a:lnTo>
                    <a:lnTo>
                      <a:pt x="665061" y="381397"/>
                    </a:lnTo>
                    <a:lnTo>
                      <a:pt x="674585" y="381000"/>
                    </a:lnTo>
                    <a:close/>
                    <a:moveTo>
                      <a:pt x="1307704" y="0"/>
                    </a:moveTo>
                    <a:lnTo>
                      <a:pt x="1321601" y="0"/>
                    </a:lnTo>
                    <a:lnTo>
                      <a:pt x="1335100" y="0"/>
                    </a:lnTo>
                    <a:lnTo>
                      <a:pt x="1348997" y="1191"/>
                    </a:lnTo>
                    <a:lnTo>
                      <a:pt x="1362496" y="2381"/>
                    </a:lnTo>
                    <a:lnTo>
                      <a:pt x="1376790" y="4366"/>
                    </a:lnTo>
                    <a:lnTo>
                      <a:pt x="1390289" y="7144"/>
                    </a:lnTo>
                    <a:lnTo>
                      <a:pt x="1404583" y="10319"/>
                    </a:lnTo>
                    <a:lnTo>
                      <a:pt x="1418480" y="14684"/>
                    </a:lnTo>
                    <a:lnTo>
                      <a:pt x="1432773" y="19447"/>
                    </a:lnTo>
                    <a:lnTo>
                      <a:pt x="1446670" y="25003"/>
                    </a:lnTo>
                    <a:lnTo>
                      <a:pt x="1460566" y="31353"/>
                    </a:lnTo>
                    <a:lnTo>
                      <a:pt x="1474463" y="38497"/>
                    </a:lnTo>
                    <a:lnTo>
                      <a:pt x="1488757" y="46831"/>
                    </a:lnTo>
                    <a:lnTo>
                      <a:pt x="1525285" y="80963"/>
                    </a:lnTo>
                    <a:lnTo>
                      <a:pt x="1584841" y="90884"/>
                    </a:lnTo>
                    <a:lnTo>
                      <a:pt x="1590400" y="94853"/>
                    </a:lnTo>
                    <a:lnTo>
                      <a:pt x="1595958" y="99616"/>
                    </a:lnTo>
                    <a:lnTo>
                      <a:pt x="1600723" y="104775"/>
                    </a:lnTo>
                    <a:lnTo>
                      <a:pt x="1605487" y="110331"/>
                    </a:lnTo>
                    <a:lnTo>
                      <a:pt x="1609855" y="115888"/>
                    </a:lnTo>
                    <a:lnTo>
                      <a:pt x="1613825" y="122238"/>
                    </a:lnTo>
                    <a:lnTo>
                      <a:pt x="1617399" y="128984"/>
                    </a:lnTo>
                    <a:lnTo>
                      <a:pt x="1620575" y="134938"/>
                    </a:lnTo>
                    <a:lnTo>
                      <a:pt x="1626531" y="146447"/>
                    </a:lnTo>
                    <a:lnTo>
                      <a:pt x="1630898" y="156766"/>
                    </a:lnTo>
                    <a:lnTo>
                      <a:pt x="1634075" y="165894"/>
                    </a:lnTo>
                    <a:lnTo>
                      <a:pt x="1636854" y="177403"/>
                    </a:lnTo>
                    <a:lnTo>
                      <a:pt x="1639236" y="189309"/>
                    </a:lnTo>
                    <a:lnTo>
                      <a:pt x="1641619" y="200819"/>
                    </a:lnTo>
                    <a:lnTo>
                      <a:pt x="1643207" y="212725"/>
                    </a:lnTo>
                    <a:lnTo>
                      <a:pt x="1644795" y="223838"/>
                    </a:lnTo>
                    <a:lnTo>
                      <a:pt x="1646383" y="235347"/>
                    </a:lnTo>
                    <a:lnTo>
                      <a:pt x="1648368" y="258366"/>
                    </a:lnTo>
                    <a:lnTo>
                      <a:pt x="1649559" y="281781"/>
                    </a:lnTo>
                    <a:lnTo>
                      <a:pt x="1649957" y="304800"/>
                    </a:lnTo>
                    <a:lnTo>
                      <a:pt x="1649957" y="328613"/>
                    </a:lnTo>
                    <a:lnTo>
                      <a:pt x="1649559" y="352822"/>
                    </a:lnTo>
                    <a:lnTo>
                      <a:pt x="1648765" y="365919"/>
                    </a:lnTo>
                    <a:lnTo>
                      <a:pt x="1647177" y="385763"/>
                    </a:lnTo>
                    <a:lnTo>
                      <a:pt x="1642413" y="436959"/>
                    </a:lnTo>
                    <a:lnTo>
                      <a:pt x="1640427" y="464344"/>
                    </a:lnTo>
                    <a:lnTo>
                      <a:pt x="1638839" y="490141"/>
                    </a:lnTo>
                    <a:lnTo>
                      <a:pt x="1638442" y="501650"/>
                    </a:lnTo>
                    <a:lnTo>
                      <a:pt x="1638045" y="511969"/>
                    </a:lnTo>
                    <a:lnTo>
                      <a:pt x="1638442" y="521494"/>
                    </a:lnTo>
                    <a:lnTo>
                      <a:pt x="1638839" y="529034"/>
                    </a:lnTo>
                    <a:lnTo>
                      <a:pt x="1640030" y="538559"/>
                    </a:lnTo>
                    <a:lnTo>
                      <a:pt x="1642016" y="546497"/>
                    </a:lnTo>
                    <a:lnTo>
                      <a:pt x="1644001" y="553244"/>
                    </a:lnTo>
                    <a:lnTo>
                      <a:pt x="1646780" y="558800"/>
                    </a:lnTo>
                    <a:lnTo>
                      <a:pt x="1649559" y="563959"/>
                    </a:lnTo>
                    <a:lnTo>
                      <a:pt x="1653133" y="569516"/>
                    </a:lnTo>
                    <a:lnTo>
                      <a:pt x="1656706" y="576659"/>
                    </a:lnTo>
                    <a:lnTo>
                      <a:pt x="1661074" y="584597"/>
                    </a:lnTo>
                    <a:lnTo>
                      <a:pt x="1664250" y="592534"/>
                    </a:lnTo>
                    <a:lnTo>
                      <a:pt x="1667029" y="600869"/>
                    </a:lnTo>
                    <a:lnTo>
                      <a:pt x="1669412" y="609600"/>
                    </a:lnTo>
                    <a:lnTo>
                      <a:pt x="1671397" y="618331"/>
                    </a:lnTo>
                    <a:lnTo>
                      <a:pt x="1672588" y="627459"/>
                    </a:lnTo>
                    <a:lnTo>
                      <a:pt x="1673382" y="636984"/>
                    </a:lnTo>
                    <a:lnTo>
                      <a:pt x="1673779" y="646113"/>
                    </a:lnTo>
                    <a:lnTo>
                      <a:pt x="1674176" y="655241"/>
                    </a:lnTo>
                    <a:lnTo>
                      <a:pt x="1673779" y="665163"/>
                    </a:lnTo>
                    <a:lnTo>
                      <a:pt x="1673382" y="674291"/>
                    </a:lnTo>
                    <a:lnTo>
                      <a:pt x="1671794" y="692547"/>
                    </a:lnTo>
                    <a:lnTo>
                      <a:pt x="1669412" y="710009"/>
                    </a:lnTo>
                    <a:lnTo>
                      <a:pt x="1666632" y="726678"/>
                    </a:lnTo>
                    <a:lnTo>
                      <a:pt x="1664647" y="735806"/>
                    </a:lnTo>
                    <a:lnTo>
                      <a:pt x="1662662" y="745728"/>
                    </a:lnTo>
                    <a:lnTo>
                      <a:pt x="1659883" y="755650"/>
                    </a:lnTo>
                    <a:lnTo>
                      <a:pt x="1656706" y="765572"/>
                    </a:lnTo>
                    <a:lnTo>
                      <a:pt x="1653133" y="775891"/>
                    </a:lnTo>
                    <a:lnTo>
                      <a:pt x="1649162" y="785416"/>
                    </a:lnTo>
                    <a:lnTo>
                      <a:pt x="1644795" y="793750"/>
                    </a:lnTo>
                    <a:lnTo>
                      <a:pt x="1642413" y="798116"/>
                    </a:lnTo>
                    <a:lnTo>
                      <a:pt x="1639633" y="802084"/>
                    </a:lnTo>
                    <a:lnTo>
                      <a:pt x="1636854" y="805656"/>
                    </a:lnTo>
                    <a:lnTo>
                      <a:pt x="1633678" y="808831"/>
                    </a:lnTo>
                    <a:lnTo>
                      <a:pt x="1630104" y="811609"/>
                    </a:lnTo>
                    <a:lnTo>
                      <a:pt x="1626531" y="814388"/>
                    </a:lnTo>
                    <a:lnTo>
                      <a:pt x="1618193" y="818753"/>
                    </a:lnTo>
                    <a:lnTo>
                      <a:pt x="1610252" y="823119"/>
                    </a:lnTo>
                    <a:lnTo>
                      <a:pt x="1602311" y="827881"/>
                    </a:lnTo>
                    <a:lnTo>
                      <a:pt x="1598341" y="830263"/>
                    </a:lnTo>
                    <a:lnTo>
                      <a:pt x="1593973" y="832644"/>
                    </a:lnTo>
                    <a:lnTo>
                      <a:pt x="1590797" y="835819"/>
                    </a:lnTo>
                    <a:lnTo>
                      <a:pt x="1587223" y="838994"/>
                    </a:lnTo>
                    <a:lnTo>
                      <a:pt x="1584444" y="842963"/>
                    </a:lnTo>
                    <a:lnTo>
                      <a:pt x="1581665" y="846931"/>
                    </a:lnTo>
                    <a:lnTo>
                      <a:pt x="1578489" y="854075"/>
                    </a:lnTo>
                    <a:lnTo>
                      <a:pt x="1576106" y="860822"/>
                    </a:lnTo>
                    <a:lnTo>
                      <a:pt x="1574121" y="867966"/>
                    </a:lnTo>
                    <a:lnTo>
                      <a:pt x="1572533" y="875506"/>
                    </a:lnTo>
                    <a:lnTo>
                      <a:pt x="1571342" y="883444"/>
                    </a:lnTo>
                    <a:lnTo>
                      <a:pt x="1570151" y="890984"/>
                    </a:lnTo>
                    <a:lnTo>
                      <a:pt x="1568959" y="906859"/>
                    </a:lnTo>
                    <a:lnTo>
                      <a:pt x="1568165" y="923131"/>
                    </a:lnTo>
                    <a:lnTo>
                      <a:pt x="1566974" y="939006"/>
                    </a:lnTo>
                    <a:lnTo>
                      <a:pt x="1565783" y="946944"/>
                    </a:lnTo>
                    <a:lnTo>
                      <a:pt x="1564989" y="954484"/>
                    </a:lnTo>
                    <a:lnTo>
                      <a:pt x="1563401" y="961628"/>
                    </a:lnTo>
                    <a:lnTo>
                      <a:pt x="1561415" y="969169"/>
                    </a:lnTo>
                    <a:lnTo>
                      <a:pt x="1558636" y="976709"/>
                    </a:lnTo>
                    <a:lnTo>
                      <a:pt x="1555460" y="983456"/>
                    </a:lnTo>
                    <a:lnTo>
                      <a:pt x="1551887" y="989409"/>
                    </a:lnTo>
                    <a:lnTo>
                      <a:pt x="1548313" y="995363"/>
                    </a:lnTo>
                    <a:lnTo>
                      <a:pt x="1544343" y="1000522"/>
                    </a:lnTo>
                    <a:lnTo>
                      <a:pt x="1539578" y="1005284"/>
                    </a:lnTo>
                    <a:lnTo>
                      <a:pt x="1531637" y="1014809"/>
                    </a:lnTo>
                    <a:lnTo>
                      <a:pt x="1527667" y="1019969"/>
                    </a:lnTo>
                    <a:lnTo>
                      <a:pt x="1524093" y="1025525"/>
                    </a:lnTo>
                    <a:lnTo>
                      <a:pt x="1520520" y="1031081"/>
                    </a:lnTo>
                    <a:lnTo>
                      <a:pt x="1517741" y="1037431"/>
                    </a:lnTo>
                    <a:lnTo>
                      <a:pt x="1514961" y="1044178"/>
                    </a:lnTo>
                    <a:lnTo>
                      <a:pt x="1512976" y="1052513"/>
                    </a:lnTo>
                    <a:lnTo>
                      <a:pt x="1510991" y="1061244"/>
                    </a:lnTo>
                    <a:lnTo>
                      <a:pt x="1510197" y="1070769"/>
                    </a:lnTo>
                    <a:lnTo>
                      <a:pt x="1561415" y="1078309"/>
                    </a:lnTo>
                    <a:lnTo>
                      <a:pt x="1576900" y="1111250"/>
                    </a:lnTo>
                    <a:lnTo>
                      <a:pt x="1585635" y="1129903"/>
                    </a:lnTo>
                    <a:lnTo>
                      <a:pt x="1596355" y="1149350"/>
                    </a:lnTo>
                    <a:lnTo>
                      <a:pt x="1601517" y="1158478"/>
                    </a:lnTo>
                    <a:lnTo>
                      <a:pt x="1606679" y="1168003"/>
                    </a:lnTo>
                    <a:lnTo>
                      <a:pt x="1612237" y="1176734"/>
                    </a:lnTo>
                    <a:lnTo>
                      <a:pt x="1617796" y="1184672"/>
                    </a:lnTo>
                    <a:lnTo>
                      <a:pt x="1624149" y="1192609"/>
                    </a:lnTo>
                    <a:lnTo>
                      <a:pt x="1629707" y="1198959"/>
                    </a:lnTo>
                    <a:lnTo>
                      <a:pt x="1635663" y="1204516"/>
                    </a:lnTo>
                    <a:lnTo>
                      <a:pt x="1641619" y="1209278"/>
                    </a:lnTo>
                    <a:lnTo>
                      <a:pt x="1721821" y="1231106"/>
                    </a:lnTo>
                    <a:lnTo>
                      <a:pt x="1793687" y="1261269"/>
                    </a:lnTo>
                    <a:lnTo>
                      <a:pt x="1867537" y="1292622"/>
                    </a:lnTo>
                    <a:lnTo>
                      <a:pt x="1941387" y="1324372"/>
                    </a:lnTo>
                    <a:lnTo>
                      <a:pt x="2013649" y="1354931"/>
                    </a:lnTo>
                    <a:lnTo>
                      <a:pt x="2029531" y="1361678"/>
                    </a:lnTo>
                    <a:lnTo>
                      <a:pt x="2046207" y="1367631"/>
                    </a:lnTo>
                    <a:lnTo>
                      <a:pt x="2079161" y="1379141"/>
                    </a:lnTo>
                    <a:lnTo>
                      <a:pt x="2095440" y="1385094"/>
                    </a:lnTo>
                    <a:lnTo>
                      <a:pt x="2112116" y="1391444"/>
                    </a:lnTo>
                    <a:lnTo>
                      <a:pt x="2127998" y="1397397"/>
                    </a:lnTo>
                    <a:lnTo>
                      <a:pt x="2143085" y="1404144"/>
                    </a:lnTo>
                    <a:lnTo>
                      <a:pt x="2150232" y="1407716"/>
                    </a:lnTo>
                    <a:lnTo>
                      <a:pt x="2157776" y="1411684"/>
                    </a:lnTo>
                    <a:lnTo>
                      <a:pt x="2164923" y="1416050"/>
                    </a:lnTo>
                    <a:lnTo>
                      <a:pt x="2171673" y="1420019"/>
                    </a:lnTo>
                    <a:lnTo>
                      <a:pt x="2178423" y="1424384"/>
                    </a:lnTo>
                    <a:lnTo>
                      <a:pt x="2184775" y="1429147"/>
                    </a:lnTo>
                    <a:lnTo>
                      <a:pt x="2191128" y="1433909"/>
                    </a:lnTo>
                    <a:lnTo>
                      <a:pt x="2196687" y="1439069"/>
                    </a:lnTo>
                    <a:lnTo>
                      <a:pt x="2202245" y="1445022"/>
                    </a:lnTo>
                    <a:lnTo>
                      <a:pt x="2207804" y="1450578"/>
                    </a:lnTo>
                    <a:lnTo>
                      <a:pt x="2212965" y="1456928"/>
                    </a:lnTo>
                    <a:lnTo>
                      <a:pt x="2217333" y="1463278"/>
                    </a:lnTo>
                    <a:lnTo>
                      <a:pt x="2221700" y="1470422"/>
                    </a:lnTo>
                    <a:lnTo>
                      <a:pt x="2225274" y="1477566"/>
                    </a:lnTo>
                    <a:lnTo>
                      <a:pt x="2228847" y="1485503"/>
                    </a:lnTo>
                    <a:lnTo>
                      <a:pt x="2232023" y="1493441"/>
                    </a:lnTo>
                    <a:lnTo>
                      <a:pt x="2232023" y="1519634"/>
                    </a:lnTo>
                    <a:lnTo>
                      <a:pt x="2232817" y="1552178"/>
                    </a:lnTo>
                    <a:lnTo>
                      <a:pt x="2234406" y="1628378"/>
                    </a:lnTo>
                    <a:lnTo>
                      <a:pt x="2235597" y="1668859"/>
                    </a:lnTo>
                    <a:lnTo>
                      <a:pt x="2236391" y="1708150"/>
                    </a:lnTo>
                    <a:lnTo>
                      <a:pt x="2236788" y="1745059"/>
                    </a:lnTo>
                    <a:lnTo>
                      <a:pt x="2236391" y="1778000"/>
                    </a:lnTo>
                    <a:lnTo>
                      <a:pt x="374650" y="1778000"/>
                    </a:lnTo>
                    <a:lnTo>
                      <a:pt x="374650" y="1745059"/>
                    </a:lnTo>
                    <a:lnTo>
                      <a:pt x="374650" y="1708150"/>
                    </a:lnTo>
                    <a:lnTo>
                      <a:pt x="375444" y="1668859"/>
                    </a:lnTo>
                    <a:lnTo>
                      <a:pt x="376238" y="1628378"/>
                    </a:lnTo>
                    <a:lnTo>
                      <a:pt x="377826" y="1552178"/>
                    </a:lnTo>
                    <a:lnTo>
                      <a:pt x="378620" y="1519634"/>
                    </a:lnTo>
                    <a:lnTo>
                      <a:pt x="379017" y="1493441"/>
                    </a:lnTo>
                    <a:lnTo>
                      <a:pt x="381797" y="1485503"/>
                    </a:lnTo>
                    <a:lnTo>
                      <a:pt x="385370" y="1477566"/>
                    </a:lnTo>
                    <a:lnTo>
                      <a:pt x="389341" y="1470422"/>
                    </a:lnTo>
                    <a:lnTo>
                      <a:pt x="393311" y="1463278"/>
                    </a:lnTo>
                    <a:lnTo>
                      <a:pt x="398076" y="1456928"/>
                    </a:lnTo>
                    <a:lnTo>
                      <a:pt x="403237" y="1450578"/>
                    </a:lnTo>
                    <a:lnTo>
                      <a:pt x="408399" y="1445022"/>
                    </a:lnTo>
                    <a:lnTo>
                      <a:pt x="413957" y="1439069"/>
                    </a:lnTo>
                    <a:lnTo>
                      <a:pt x="419516" y="1433909"/>
                    </a:lnTo>
                    <a:lnTo>
                      <a:pt x="425869" y="1429147"/>
                    </a:lnTo>
                    <a:lnTo>
                      <a:pt x="432618" y="1424384"/>
                    </a:lnTo>
                    <a:lnTo>
                      <a:pt x="438971" y="1420019"/>
                    </a:lnTo>
                    <a:lnTo>
                      <a:pt x="445721" y="1416050"/>
                    </a:lnTo>
                    <a:lnTo>
                      <a:pt x="452868" y="1411684"/>
                    </a:lnTo>
                    <a:lnTo>
                      <a:pt x="460412" y="1407716"/>
                    </a:lnTo>
                    <a:lnTo>
                      <a:pt x="467558" y="1404144"/>
                    </a:lnTo>
                    <a:lnTo>
                      <a:pt x="482646" y="1397397"/>
                    </a:lnTo>
                    <a:lnTo>
                      <a:pt x="498925" y="1391444"/>
                    </a:lnTo>
                    <a:lnTo>
                      <a:pt x="515204" y="1385094"/>
                    </a:lnTo>
                    <a:lnTo>
                      <a:pt x="531483" y="1379141"/>
                    </a:lnTo>
                    <a:lnTo>
                      <a:pt x="564437" y="1367631"/>
                    </a:lnTo>
                    <a:lnTo>
                      <a:pt x="581113" y="1361678"/>
                    </a:lnTo>
                    <a:lnTo>
                      <a:pt x="597392" y="1354931"/>
                    </a:lnTo>
                    <a:lnTo>
                      <a:pt x="669257" y="1324372"/>
                    </a:lnTo>
                    <a:lnTo>
                      <a:pt x="743504" y="1292622"/>
                    </a:lnTo>
                    <a:lnTo>
                      <a:pt x="817354" y="1261269"/>
                    </a:lnTo>
                    <a:lnTo>
                      <a:pt x="888822" y="1231106"/>
                    </a:lnTo>
                    <a:lnTo>
                      <a:pt x="969025" y="1209278"/>
                    </a:lnTo>
                    <a:lnTo>
                      <a:pt x="974981" y="1204516"/>
                    </a:lnTo>
                    <a:lnTo>
                      <a:pt x="980937" y="1198959"/>
                    </a:lnTo>
                    <a:lnTo>
                      <a:pt x="986892" y="1192609"/>
                    </a:lnTo>
                    <a:lnTo>
                      <a:pt x="992848" y="1184672"/>
                    </a:lnTo>
                    <a:lnTo>
                      <a:pt x="998407" y="1176734"/>
                    </a:lnTo>
                    <a:lnTo>
                      <a:pt x="1003965" y="1168003"/>
                    </a:lnTo>
                    <a:lnTo>
                      <a:pt x="1009524" y="1158478"/>
                    </a:lnTo>
                    <a:lnTo>
                      <a:pt x="1015083" y="1149350"/>
                    </a:lnTo>
                    <a:lnTo>
                      <a:pt x="1025009" y="1129903"/>
                    </a:lnTo>
                    <a:lnTo>
                      <a:pt x="1034141" y="1111250"/>
                    </a:lnTo>
                    <a:lnTo>
                      <a:pt x="1049228" y="1078309"/>
                    </a:lnTo>
                    <a:lnTo>
                      <a:pt x="1087345" y="1068784"/>
                    </a:lnTo>
                    <a:lnTo>
                      <a:pt x="1085359" y="1060450"/>
                    </a:lnTo>
                    <a:lnTo>
                      <a:pt x="1082977" y="1053306"/>
                    </a:lnTo>
                    <a:lnTo>
                      <a:pt x="1080595" y="1046163"/>
                    </a:lnTo>
                    <a:lnTo>
                      <a:pt x="1077419" y="1040209"/>
                    </a:lnTo>
                    <a:lnTo>
                      <a:pt x="1074242" y="1034653"/>
                    </a:lnTo>
                    <a:lnTo>
                      <a:pt x="1071066" y="1029891"/>
                    </a:lnTo>
                    <a:lnTo>
                      <a:pt x="1067492" y="1025525"/>
                    </a:lnTo>
                    <a:lnTo>
                      <a:pt x="1063125" y="1020763"/>
                    </a:lnTo>
                    <a:lnTo>
                      <a:pt x="1055978" y="1012825"/>
                    </a:lnTo>
                    <a:lnTo>
                      <a:pt x="1048434" y="1004491"/>
                    </a:lnTo>
                    <a:lnTo>
                      <a:pt x="1045258" y="1000125"/>
                    </a:lnTo>
                    <a:lnTo>
                      <a:pt x="1042082" y="995363"/>
                    </a:lnTo>
                    <a:lnTo>
                      <a:pt x="1038905" y="989409"/>
                    </a:lnTo>
                    <a:lnTo>
                      <a:pt x="1036523" y="983456"/>
                    </a:lnTo>
                    <a:lnTo>
                      <a:pt x="1022229" y="830659"/>
                    </a:lnTo>
                    <a:lnTo>
                      <a:pt x="1021832" y="831056"/>
                    </a:lnTo>
                    <a:lnTo>
                      <a:pt x="1020641" y="831056"/>
                    </a:lnTo>
                    <a:lnTo>
                      <a:pt x="1016671" y="830659"/>
                    </a:lnTo>
                    <a:lnTo>
                      <a:pt x="1010715" y="829469"/>
                    </a:lnTo>
                    <a:lnTo>
                      <a:pt x="1003965" y="828278"/>
                    </a:lnTo>
                    <a:lnTo>
                      <a:pt x="990863" y="824309"/>
                    </a:lnTo>
                    <a:lnTo>
                      <a:pt x="985701" y="822325"/>
                    </a:lnTo>
                    <a:lnTo>
                      <a:pt x="982525" y="821134"/>
                    </a:lnTo>
                    <a:lnTo>
                      <a:pt x="978157" y="817959"/>
                    </a:lnTo>
                    <a:lnTo>
                      <a:pt x="973790" y="814388"/>
                    </a:lnTo>
                    <a:lnTo>
                      <a:pt x="969819" y="810419"/>
                    </a:lnTo>
                    <a:lnTo>
                      <a:pt x="966246" y="805656"/>
                    </a:lnTo>
                    <a:lnTo>
                      <a:pt x="962673" y="800497"/>
                    </a:lnTo>
                    <a:lnTo>
                      <a:pt x="959496" y="794941"/>
                    </a:lnTo>
                    <a:lnTo>
                      <a:pt x="956717" y="788988"/>
                    </a:lnTo>
                    <a:lnTo>
                      <a:pt x="953541" y="783034"/>
                    </a:lnTo>
                    <a:lnTo>
                      <a:pt x="951158" y="776684"/>
                    </a:lnTo>
                    <a:lnTo>
                      <a:pt x="948776" y="769541"/>
                    </a:lnTo>
                    <a:lnTo>
                      <a:pt x="944409" y="755253"/>
                    </a:lnTo>
                    <a:lnTo>
                      <a:pt x="941232" y="740172"/>
                    </a:lnTo>
                    <a:lnTo>
                      <a:pt x="938056" y="724694"/>
                    </a:lnTo>
                    <a:lnTo>
                      <a:pt x="935674" y="708819"/>
                    </a:lnTo>
                    <a:lnTo>
                      <a:pt x="934085" y="693341"/>
                    </a:lnTo>
                    <a:lnTo>
                      <a:pt x="932497" y="677466"/>
                    </a:lnTo>
                    <a:lnTo>
                      <a:pt x="931306" y="662781"/>
                    </a:lnTo>
                    <a:lnTo>
                      <a:pt x="929321" y="635000"/>
                    </a:lnTo>
                    <a:lnTo>
                      <a:pt x="926939" y="611981"/>
                    </a:lnTo>
                    <a:lnTo>
                      <a:pt x="926939" y="607616"/>
                    </a:lnTo>
                    <a:lnTo>
                      <a:pt x="927733" y="603250"/>
                    </a:lnTo>
                    <a:lnTo>
                      <a:pt x="929321" y="598884"/>
                    </a:lnTo>
                    <a:lnTo>
                      <a:pt x="931306" y="594519"/>
                    </a:lnTo>
                    <a:lnTo>
                      <a:pt x="935674" y="585391"/>
                    </a:lnTo>
                    <a:lnTo>
                      <a:pt x="940835" y="575866"/>
                    </a:lnTo>
                    <a:lnTo>
                      <a:pt x="943217" y="570706"/>
                    </a:lnTo>
                    <a:lnTo>
                      <a:pt x="945600" y="565150"/>
                    </a:lnTo>
                    <a:lnTo>
                      <a:pt x="947585" y="559594"/>
                    </a:lnTo>
                    <a:lnTo>
                      <a:pt x="949173" y="553641"/>
                    </a:lnTo>
                    <a:lnTo>
                      <a:pt x="950364" y="547291"/>
                    </a:lnTo>
                    <a:lnTo>
                      <a:pt x="950761" y="539750"/>
                    </a:lnTo>
                    <a:lnTo>
                      <a:pt x="950364" y="532606"/>
                    </a:lnTo>
                    <a:lnTo>
                      <a:pt x="949173" y="524669"/>
                    </a:lnTo>
                    <a:lnTo>
                      <a:pt x="944409" y="500856"/>
                    </a:lnTo>
                    <a:lnTo>
                      <a:pt x="940438" y="477441"/>
                    </a:lnTo>
                    <a:lnTo>
                      <a:pt x="937262" y="454422"/>
                    </a:lnTo>
                    <a:lnTo>
                      <a:pt x="934880" y="432197"/>
                    </a:lnTo>
                    <a:lnTo>
                      <a:pt x="933291" y="410766"/>
                    </a:lnTo>
                    <a:lnTo>
                      <a:pt x="932100" y="389334"/>
                    </a:lnTo>
                    <a:lnTo>
                      <a:pt x="931703" y="368300"/>
                    </a:lnTo>
                    <a:lnTo>
                      <a:pt x="932100" y="348059"/>
                    </a:lnTo>
                    <a:lnTo>
                      <a:pt x="932894" y="328613"/>
                    </a:lnTo>
                    <a:lnTo>
                      <a:pt x="934483" y="309563"/>
                    </a:lnTo>
                    <a:lnTo>
                      <a:pt x="936468" y="290909"/>
                    </a:lnTo>
                    <a:lnTo>
                      <a:pt x="939247" y="273447"/>
                    </a:lnTo>
                    <a:lnTo>
                      <a:pt x="942423" y="255984"/>
                    </a:lnTo>
                    <a:lnTo>
                      <a:pt x="946394" y="239713"/>
                    </a:lnTo>
                    <a:lnTo>
                      <a:pt x="950761" y="223441"/>
                    </a:lnTo>
                    <a:lnTo>
                      <a:pt x="956320" y="207566"/>
                    </a:lnTo>
                    <a:lnTo>
                      <a:pt x="961482" y="193278"/>
                    </a:lnTo>
                    <a:lnTo>
                      <a:pt x="967437" y="178991"/>
                    </a:lnTo>
                    <a:lnTo>
                      <a:pt x="973790" y="165497"/>
                    </a:lnTo>
                    <a:lnTo>
                      <a:pt x="980937" y="152400"/>
                    </a:lnTo>
                    <a:lnTo>
                      <a:pt x="988481" y="140494"/>
                    </a:lnTo>
                    <a:lnTo>
                      <a:pt x="996421" y="129381"/>
                    </a:lnTo>
                    <a:lnTo>
                      <a:pt x="1004362" y="118269"/>
                    </a:lnTo>
                    <a:lnTo>
                      <a:pt x="1013494" y="108347"/>
                    </a:lnTo>
                    <a:lnTo>
                      <a:pt x="1022229" y="99219"/>
                    </a:lnTo>
                    <a:lnTo>
                      <a:pt x="1031758" y="90091"/>
                    </a:lnTo>
                    <a:lnTo>
                      <a:pt x="1041685" y="82550"/>
                    </a:lnTo>
                    <a:lnTo>
                      <a:pt x="1051611" y="75406"/>
                    </a:lnTo>
                    <a:lnTo>
                      <a:pt x="1061934" y="68659"/>
                    </a:lnTo>
                    <a:lnTo>
                      <a:pt x="1073051" y="63103"/>
                    </a:lnTo>
                    <a:lnTo>
                      <a:pt x="1084168" y="58341"/>
                    </a:lnTo>
                    <a:lnTo>
                      <a:pt x="1095683" y="53975"/>
                    </a:lnTo>
                    <a:lnTo>
                      <a:pt x="1112358" y="47228"/>
                    </a:lnTo>
                    <a:lnTo>
                      <a:pt x="1131019" y="40084"/>
                    </a:lnTo>
                    <a:lnTo>
                      <a:pt x="1150872" y="32544"/>
                    </a:lnTo>
                    <a:lnTo>
                      <a:pt x="1171915" y="25400"/>
                    </a:lnTo>
                    <a:lnTo>
                      <a:pt x="1194547" y="18653"/>
                    </a:lnTo>
                    <a:lnTo>
                      <a:pt x="1206458" y="15875"/>
                    </a:lnTo>
                    <a:lnTo>
                      <a:pt x="1218369" y="12303"/>
                    </a:lnTo>
                    <a:lnTo>
                      <a:pt x="1230281" y="9525"/>
                    </a:lnTo>
                    <a:lnTo>
                      <a:pt x="1242986" y="7144"/>
                    </a:lnTo>
                    <a:lnTo>
                      <a:pt x="1255294" y="5159"/>
                    </a:lnTo>
                    <a:lnTo>
                      <a:pt x="1268397" y="3175"/>
                    </a:lnTo>
                    <a:lnTo>
                      <a:pt x="1281102" y="1588"/>
                    </a:lnTo>
                    <a:lnTo>
                      <a:pt x="1294602" y="794"/>
                    </a:lnTo>
                    <a:lnTo>
                      <a:pt x="1307704" y="0"/>
                    </a:lnTo>
                    <a:close/>
                  </a:path>
                </a:pathLst>
              </a:custGeom>
              <a:solidFill>
                <a:srgbClr val="3B5184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38" name="Picture 2" descr="C:\Users\UI\Desktop\指数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5228" y="4059642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187" y="4858445"/>
              <a:ext cx="1895525" cy="1687396"/>
            </a:xfrm>
            <a:prstGeom prst="rect">
              <a:avLst/>
            </a:prstGeom>
          </p:spPr>
        </p:pic>
        <p:cxnSp>
          <p:nvCxnSpPr>
            <p:cNvPr id="47" name="直接连接符 12"/>
            <p:cNvCxnSpPr/>
            <p:nvPr/>
          </p:nvCxnSpPr>
          <p:spPr>
            <a:xfrm rot="5400000">
              <a:off x="15915861" y="7394602"/>
              <a:ext cx="4648456" cy="116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</p:cxnSp>
        <p:sp>
          <p:nvSpPr>
            <p:cNvPr id="48" name="矩形 40"/>
            <p:cNvSpPr>
              <a:spLocks noChangeArrowheads="1"/>
            </p:cNvSpPr>
            <p:nvPr/>
          </p:nvSpPr>
          <p:spPr bwMode="auto">
            <a:xfrm>
              <a:off x="19176775" y="7102804"/>
              <a:ext cx="3759028" cy="55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6" tIns="45712" rIns="91426" bIns="45712" anchor="t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微软雅黑" pitchFamily="34" charset="-122"/>
                </a:rPr>
                <a:t>服务经验</a:t>
              </a:r>
              <a:endParaRPr lang="en-US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itchFamily="34" charset="-122"/>
              </a:endParaRPr>
            </a:p>
          </p:txBody>
        </p:sp>
        <p:sp>
          <p:nvSpPr>
            <p:cNvPr id="49" name="文本框 58"/>
            <p:cNvSpPr txBox="1"/>
            <p:nvPr/>
          </p:nvSpPr>
          <p:spPr>
            <a:xfrm>
              <a:off x="18859696" y="8374448"/>
              <a:ext cx="4242972" cy="149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bg1"/>
                </a:buClr>
              </a:pPr>
              <a:r>
                <a:rPr lang="zh-CN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拥有多年企业大数据积累和近百家银行服务经验，具备精确的业务理解与数据对接方案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65332" y="4998172"/>
              <a:ext cx="1537597" cy="1397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97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300"/>
  <p:tag name="MH_SECTIONID" val="301,302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SubTitle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SubTitle"/>
  <p:tag name="MH_ORDER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SubTitle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Text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SubTitle"/>
  <p:tag name="MH_ORDER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05134058"/>
  <p:tag name="MH_LIBRARY" val="GRAPHIC"/>
  <p:tag name="MH_TYPE" val="Other"/>
  <p:tag name="MH_ORDER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Other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Other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SubTitle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Other"/>
  <p:tag name="MH_ORDER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SubTitle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Text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Other"/>
  <p:tag name="MH_ORDER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Other"/>
  <p:tag name="MH_ORDER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SubTitle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Text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Other"/>
  <p:tag name="MH_ORDER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3212148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24010219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7C53"/>
        </a:solidFill>
        <a:ln>
          <a:noFill/>
        </a:ln>
      </a:spPr>
      <a:bodyPr lIns="243834" tIns="121917" rIns="243834" bIns="121917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A000120140530A28KPBG</Template>
  <TotalTime>32383</TotalTime>
  <Words>876</Words>
  <Application>Microsoft Office PowerPoint</Application>
  <PresentationFormat>自定义</PresentationFormat>
  <Paragraphs>130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Microsoft YaHei</vt:lpstr>
      <vt:lpstr>Microsoft YaHei</vt:lpstr>
      <vt:lpstr>微软雅黑 Light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朱楠</cp:lastModifiedBy>
  <cp:revision>1345</cp:revision>
  <cp:lastPrinted>2016-06-13T15:08:10Z</cp:lastPrinted>
  <dcterms:created xsi:type="dcterms:W3CDTF">2006-08-16T00:00:00Z</dcterms:created>
  <dcterms:modified xsi:type="dcterms:W3CDTF">2018-01-22T06:22:23Z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